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s/slide36.xml" ContentType="application/vnd.openxmlformats-officedocument.presentationml.slide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s/slide25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02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14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15.xml" ContentType="application/vnd.openxmlformats-officedocument.presentationml.slideLayout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theme/theme12.xml" ContentType="application/vnd.openxmlformats-officedocument.them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13.xml" ContentType="application/vnd.openxmlformats-officedocument.theme+xml"/>
  <Override PartName="/ppt/slides/slide8.xml" ContentType="application/vnd.openxmlformats-officedocument.presentationml.slide+xml"/>
  <Override PartName="/ppt/slides/slide69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s/slide32.xml" ContentType="application/vnd.openxmlformats-officedocument.presentationml.slide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2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  <p:sldMasterId id="2147483816" r:id="rId2"/>
    <p:sldMasterId id="2147483840" r:id="rId3"/>
    <p:sldMasterId id="2147483852" r:id="rId4"/>
    <p:sldMasterId id="2147483864" r:id="rId5"/>
    <p:sldMasterId id="2147483876" r:id="rId6"/>
    <p:sldMasterId id="2147483888" r:id="rId7"/>
    <p:sldMasterId id="2147483900" r:id="rId8"/>
    <p:sldMasterId id="2147483912" r:id="rId9"/>
    <p:sldMasterId id="2147483924" r:id="rId10"/>
    <p:sldMasterId id="2147483936" r:id="rId11"/>
  </p:sldMasterIdLst>
  <p:notesMasterIdLst>
    <p:notesMasterId r:id="rId81"/>
  </p:notesMasterIdLst>
  <p:handoutMasterIdLst>
    <p:handoutMasterId r:id="rId82"/>
  </p:handoutMasterIdLst>
  <p:sldIdLst>
    <p:sldId id="317" r:id="rId12"/>
    <p:sldId id="337" r:id="rId13"/>
    <p:sldId id="257" r:id="rId14"/>
    <p:sldId id="312" r:id="rId15"/>
    <p:sldId id="258" r:id="rId16"/>
    <p:sldId id="313" r:id="rId17"/>
    <p:sldId id="259" r:id="rId18"/>
    <p:sldId id="314" r:id="rId19"/>
    <p:sldId id="260" r:id="rId20"/>
    <p:sldId id="315" r:id="rId21"/>
    <p:sldId id="261" r:id="rId22"/>
    <p:sldId id="262" r:id="rId23"/>
    <p:sldId id="316" r:id="rId24"/>
    <p:sldId id="263" r:id="rId25"/>
    <p:sldId id="264" r:id="rId26"/>
    <p:sldId id="334" r:id="rId27"/>
    <p:sldId id="335" r:id="rId28"/>
    <p:sldId id="268" r:id="rId29"/>
    <p:sldId id="320" r:id="rId30"/>
    <p:sldId id="269" r:id="rId31"/>
    <p:sldId id="319" r:id="rId32"/>
    <p:sldId id="270" r:id="rId33"/>
    <p:sldId id="271" r:id="rId34"/>
    <p:sldId id="272" r:id="rId35"/>
    <p:sldId id="321" r:id="rId36"/>
    <p:sldId id="273" r:id="rId37"/>
    <p:sldId id="274" r:id="rId38"/>
    <p:sldId id="275" r:id="rId39"/>
    <p:sldId id="276" r:id="rId40"/>
    <p:sldId id="277" r:id="rId41"/>
    <p:sldId id="278" r:id="rId42"/>
    <p:sldId id="323" r:id="rId43"/>
    <p:sldId id="279" r:id="rId44"/>
    <p:sldId id="280" r:id="rId45"/>
    <p:sldId id="324" r:id="rId46"/>
    <p:sldId id="281" r:id="rId47"/>
    <p:sldId id="282" r:id="rId48"/>
    <p:sldId id="283" r:id="rId49"/>
    <p:sldId id="325" r:id="rId50"/>
    <p:sldId id="284" r:id="rId51"/>
    <p:sldId id="285" r:id="rId52"/>
    <p:sldId id="286" r:id="rId53"/>
    <p:sldId id="327" r:id="rId54"/>
    <p:sldId id="266" r:id="rId55"/>
    <p:sldId id="328" r:id="rId56"/>
    <p:sldId id="267" r:id="rId57"/>
    <p:sldId id="288" r:id="rId58"/>
    <p:sldId id="329" r:id="rId59"/>
    <p:sldId id="289" r:id="rId60"/>
    <p:sldId id="290" r:id="rId61"/>
    <p:sldId id="330" r:id="rId62"/>
    <p:sldId id="291" r:id="rId63"/>
    <p:sldId id="293" r:id="rId64"/>
    <p:sldId id="331" r:id="rId65"/>
    <p:sldId id="294" r:id="rId66"/>
    <p:sldId id="332" r:id="rId67"/>
    <p:sldId id="295" r:id="rId68"/>
    <p:sldId id="296" r:id="rId69"/>
    <p:sldId id="297" r:id="rId70"/>
    <p:sldId id="333" r:id="rId71"/>
    <p:sldId id="298" r:id="rId72"/>
    <p:sldId id="299" r:id="rId73"/>
    <p:sldId id="300" r:id="rId74"/>
    <p:sldId id="301" r:id="rId75"/>
    <p:sldId id="302" r:id="rId76"/>
    <p:sldId id="303" r:id="rId77"/>
    <p:sldId id="304" r:id="rId78"/>
    <p:sldId id="336" r:id="rId79"/>
    <p:sldId id="310" r:id="rId8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25E5076-3810-47DD-B79F-674D7AD40C01}" styleName="Темный стиль 1 -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Темный стиль 1 - акцент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Темный стиль 1 - акцент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Темный стиль 1 - акцент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739" autoAdjust="0"/>
    <p:restoredTop sz="94660"/>
  </p:normalViewPr>
  <p:slideViewPr>
    <p:cSldViewPr>
      <p:cViewPr varScale="1">
        <p:scale>
          <a:sx n="74" d="100"/>
          <a:sy n="74" d="100"/>
        </p:scale>
        <p:origin x="-96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2106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slide" Target="slides/slide15.xml"/><Relationship Id="rId39" Type="http://schemas.openxmlformats.org/officeDocument/2006/relationships/slide" Target="slides/slide28.xml"/><Relationship Id="rId21" Type="http://schemas.openxmlformats.org/officeDocument/2006/relationships/slide" Target="slides/slide10.xml"/><Relationship Id="rId34" Type="http://schemas.openxmlformats.org/officeDocument/2006/relationships/slide" Target="slides/slide23.xml"/><Relationship Id="rId42" Type="http://schemas.openxmlformats.org/officeDocument/2006/relationships/slide" Target="slides/slide31.xml"/><Relationship Id="rId47" Type="http://schemas.openxmlformats.org/officeDocument/2006/relationships/slide" Target="slides/slide36.xml"/><Relationship Id="rId50" Type="http://schemas.openxmlformats.org/officeDocument/2006/relationships/slide" Target="slides/slide39.xml"/><Relationship Id="rId55" Type="http://schemas.openxmlformats.org/officeDocument/2006/relationships/slide" Target="slides/slide44.xml"/><Relationship Id="rId63" Type="http://schemas.openxmlformats.org/officeDocument/2006/relationships/slide" Target="slides/slide52.xml"/><Relationship Id="rId68" Type="http://schemas.openxmlformats.org/officeDocument/2006/relationships/slide" Target="slides/slide57.xml"/><Relationship Id="rId76" Type="http://schemas.openxmlformats.org/officeDocument/2006/relationships/slide" Target="slides/slide65.xml"/><Relationship Id="rId84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6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9" Type="http://schemas.openxmlformats.org/officeDocument/2006/relationships/slide" Target="slides/slide18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3.xml"/><Relationship Id="rId32" Type="http://schemas.openxmlformats.org/officeDocument/2006/relationships/slide" Target="slides/slide21.xml"/><Relationship Id="rId37" Type="http://schemas.openxmlformats.org/officeDocument/2006/relationships/slide" Target="slides/slide26.xml"/><Relationship Id="rId40" Type="http://schemas.openxmlformats.org/officeDocument/2006/relationships/slide" Target="slides/slide29.xml"/><Relationship Id="rId45" Type="http://schemas.openxmlformats.org/officeDocument/2006/relationships/slide" Target="slides/slide34.xml"/><Relationship Id="rId53" Type="http://schemas.openxmlformats.org/officeDocument/2006/relationships/slide" Target="slides/slide42.xml"/><Relationship Id="rId58" Type="http://schemas.openxmlformats.org/officeDocument/2006/relationships/slide" Target="slides/slide47.xml"/><Relationship Id="rId66" Type="http://schemas.openxmlformats.org/officeDocument/2006/relationships/slide" Target="slides/slide55.xml"/><Relationship Id="rId74" Type="http://schemas.openxmlformats.org/officeDocument/2006/relationships/slide" Target="slides/slide63.xml"/><Relationship Id="rId79" Type="http://schemas.openxmlformats.org/officeDocument/2006/relationships/slide" Target="slides/slide68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50.xml"/><Relationship Id="rId82" Type="http://schemas.openxmlformats.org/officeDocument/2006/relationships/handoutMaster" Target="handoutMasters/handoutMaster1.xml"/><Relationship Id="rId19" Type="http://schemas.openxmlformats.org/officeDocument/2006/relationships/slide" Target="slides/slide8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slide" Target="slides/slide16.xml"/><Relationship Id="rId30" Type="http://schemas.openxmlformats.org/officeDocument/2006/relationships/slide" Target="slides/slide19.xml"/><Relationship Id="rId35" Type="http://schemas.openxmlformats.org/officeDocument/2006/relationships/slide" Target="slides/slide24.xml"/><Relationship Id="rId43" Type="http://schemas.openxmlformats.org/officeDocument/2006/relationships/slide" Target="slides/slide32.xml"/><Relationship Id="rId48" Type="http://schemas.openxmlformats.org/officeDocument/2006/relationships/slide" Target="slides/slide37.xml"/><Relationship Id="rId56" Type="http://schemas.openxmlformats.org/officeDocument/2006/relationships/slide" Target="slides/slide45.xml"/><Relationship Id="rId64" Type="http://schemas.openxmlformats.org/officeDocument/2006/relationships/slide" Target="slides/slide53.xml"/><Relationship Id="rId69" Type="http://schemas.openxmlformats.org/officeDocument/2006/relationships/slide" Target="slides/slide58.xml"/><Relationship Id="rId77" Type="http://schemas.openxmlformats.org/officeDocument/2006/relationships/slide" Target="slides/slide66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40.xml"/><Relationship Id="rId72" Type="http://schemas.openxmlformats.org/officeDocument/2006/relationships/slide" Target="slides/slide61.xml"/><Relationship Id="rId80" Type="http://schemas.openxmlformats.org/officeDocument/2006/relationships/slide" Target="slides/slide69.xml"/><Relationship Id="rId85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33" Type="http://schemas.openxmlformats.org/officeDocument/2006/relationships/slide" Target="slides/slide22.xml"/><Relationship Id="rId38" Type="http://schemas.openxmlformats.org/officeDocument/2006/relationships/slide" Target="slides/slide27.xml"/><Relationship Id="rId46" Type="http://schemas.openxmlformats.org/officeDocument/2006/relationships/slide" Target="slides/slide35.xml"/><Relationship Id="rId59" Type="http://schemas.openxmlformats.org/officeDocument/2006/relationships/slide" Target="slides/slide48.xml"/><Relationship Id="rId67" Type="http://schemas.openxmlformats.org/officeDocument/2006/relationships/slide" Target="slides/slide56.xml"/><Relationship Id="rId20" Type="http://schemas.openxmlformats.org/officeDocument/2006/relationships/slide" Target="slides/slide9.xml"/><Relationship Id="rId41" Type="http://schemas.openxmlformats.org/officeDocument/2006/relationships/slide" Target="slides/slide30.xml"/><Relationship Id="rId54" Type="http://schemas.openxmlformats.org/officeDocument/2006/relationships/slide" Target="slides/slide43.xml"/><Relationship Id="rId62" Type="http://schemas.openxmlformats.org/officeDocument/2006/relationships/slide" Target="slides/slide51.xml"/><Relationship Id="rId70" Type="http://schemas.openxmlformats.org/officeDocument/2006/relationships/slide" Target="slides/slide59.xml"/><Relationship Id="rId75" Type="http://schemas.openxmlformats.org/officeDocument/2006/relationships/slide" Target="slides/slide64.xml"/><Relationship Id="rId83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slide" Target="slides/slide17.xml"/><Relationship Id="rId36" Type="http://schemas.openxmlformats.org/officeDocument/2006/relationships/slide" Target="slides/slide25.xml"/><Relationship Id="rId49" Type="http://schemas.openxmlformats.org/officeDocument/2006/relationships/slide" Target="slides/slide38.xml"/><Relationship Id="rId57" Type="http://schemas.openxmlformats.org/officeDocument/2006/relationships/slide" Target="slides/slide46.xml"/><Relationship Id="rId10" Type="http://schemas.openxmlformats.org/officeDocument/2006/relationships/slideMaster" Target="slideMasters/slideMaster10.xml"/><Relationship Id="rId31" Type="http://schemas.openxmlformats.org/officeDocument/2006/relationships/slide" Target="slides/slide20.xml"/><Relationship Id="rId44" Type="http://schemas.openxmlformats.org/officeDocument/2006/relationships/slide" Target="slides/slide33.xml"/><Relationship Id="rId52" Type="http://schemas.openxmlformats.org/officeDocument/2006/relationships/slide" Target="slides/slide41.xml"/><Relationship Id="rId60" Type="http://schemas.openxmlformats.org/officeDocument/2006/relationships/slide" Target="slides/slide49.xml"/><Relationship Id="rId65" Type="http://schemas.openxmlformats.org/officeDocument/2006/relationships/slide" Target="slides/slide54.xml"/><Relationship Id="rId73" Type="http://schemas.openxmlformats.org/officeDocument/2006/relationships/slide" Target="slides/slide62.xml"/><Relationship Id="rId78" Type="http://schemas.openxmlformats.org/officeDocument/2006/relationships/slide" Target="slides/slide67.xml"/><Relationship Id="rId81" Type="http://schemas.openxmlformats.org/officeDocument/2006/relationships/notesMaster" Target="notesMasters/notesMaster1.xml"/><Relationship Id="rId86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C0F1A6-994E-4378-85B1-51578387F6F3}" type="datetimeFigureOut">
              <a:rPr lang="ru-RU" smtClean="0"/>
              <a:pPr/>
              <a:t>30.01.2010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74DAA9-4422-4A33-AACE-2A886BCC783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475DC0-231E-4895-8E9E-8E93417D490E}" type="datetimeFigureOut">
              <a:rPr lang="ru-RU" smtClean="0"/>
              <a:pPr/>
              <a:t>30.01.2010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F1970B-ED27-4B56-B9D8-06812F686B5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B55D76-C8DE-435F-B6EF-D643F0D22B0B}" type="datetimeFigureOut">
              <a:rPr lang="ru-RU" smtClean="0"/>
              <a:pPr/>
              <a:t>30.01.2010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84EF4D-58C4-4323-9EA8-8F22CB9931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B55D76-C8DE-435F-B6EF-D643F0D22B0B}" type="datetimeFigureOut">
              <a:rPr lang="ru-RU" smtClean="0"/>
              <a:pPr/>
              <a:t>30.01.2010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84EF4D-58C4-4323-9EA8-8F22CB9931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circle/>
  </p:transition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B55D76-C8DE-435F-B6EF-D643F0D22B0B}" type="datetimeFigureOut">
              <a:rPr lang="ru-RU" smtClean="0"/>
              <a:pPr/>
              <a:t>30.01.2010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84EF4D-58C4-4323-9EA8-8F22CB9931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circle/>
  </p:transition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B55D76-C8DE-435F-B6EF-D643F0D22B0B}" type="datetimeFigureOut">
              <a:rPr lang="ru-RU" smtClean="0"/>
              <a:pPr/>
              <a:t>30.01.2010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84EF4D-58C4-4323-9EA8-8F22CB9931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circle/>
  </p:transition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B55D76-C8DE-435F-B6EF-D643F0D22B0B}" type="datetimeFigureOut">
              <a:rPr lang="ru-RU" smtClean="0"/>
              <a:pPr/>
              <a:t>30.01.2010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84EF4D-58C4-4323-9EA8-8F22CB9931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circle/>
  </p:transition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B55D76-C8DE-435F-B6EF-D643F0D22B0B}" type="datetimeFigureOut">
              <a:rPr lang="ru-RU" smtClean="0"/>
              <a:pPr/>
              <a:t>30.01.2010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84EF4D-58C4-4323-9EA8-8F22CB9931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circle/>
  </p:transition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B55D76-C8DE-435F-B6EF-D643F0D22B0B}" type="datetimeFigureOut">
              <a:rPr lang="ru-RU" smtClean="0"/>
              <a:pPr/>
              <a:t>30.01.2010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84EF4D-58C4-4323-9EA8-8F22CB9931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circle/>
  </p:transition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B55D76-C8DE-435F-B6EF-D643F0D22B0B}" type="datetimeFigureOut">
              <a:rPr lang="ru-RU" smtClean="0"/>
              <a:pPr/>
              <a:t>30.01.2010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84EF4D-58C4-4323-9EA8-8F22CB9931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circle/>
  </p:transition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B55D76-C8DE-435F-B6EF-D643F0D22B0B}" type="datetimeFigureOut">
              <a:rPr lang="ru-RU" smtClean="0"/>
              <a:pPr/>
              <a:t>30.01.2010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84EF4D-58C4-4323-9EA8-8F22CB9931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circle/>
  </p:transition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B55D76-C8DE-435F-B6EF-D643F0D22B0B}" type="datetimeFigureOut">
              <a:rPr lang="ru-RU" smtClean="0"/>
              <a:pPr/>
              <a:t>30.01.2010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84EF4D-58C4-4323-9EA8-8F22CB9931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circle/>
  </p:transition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B55D76-C8DE-435F-B6EF-D643F0D22B0B}" type="datetimeFigureOut">
              <a:rPr lang="ru-RU" smtClean="0"/>
              <a:pPr/>
              <a:t>30.01.2010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84EF4D-58C4-4323-9EA8-8F22CB9931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circle/>
  </p:transition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B55D76-C8DE-435F-B6EF-D643F0D22B0B}" type="datetimeFigureOut">
              <a:rPr lang="ru-RU" smtClean="0"/>
              <a:pPr/>
              <a:t>30.01.2010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84EF4D-58C4-4323-9EA8-8F22CB9931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00850" y="274638"/>
            <a:ext cx="21145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1912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B55D76-C8DE-435F-B6EF-D643F0D22B0B}" type="datetimeFigureOut">
              <a:rPr lang="ru-RU" smtClean="0"/>
              <a:pPr/>
              <a:t>30.01.2010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84EF4D-58C4-4323-9EA8-8F22CB9931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circle/>
  </p:transition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B55D76-C8DE-435F-B6EF-D643F0D22B0B}" type="datetimeFigureOut">
              <a:rPr lang="ru-RU" smtClean="0"/>
              <a:pPr/>
              <a:t>30.01.2010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84EF4D-58C4-4323-9EA8-8F22CB9931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circle/>
  </p:transition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CA8BA4-C3F7-400F-AD75-6D2C9E4083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5000">
    <p:circle/>
  </p:transition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E3246B-19F1-4C74-B645-5C3A5B36575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5000">
    <p:circle/>
  </p:transition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2B2186-BD6E-405D-B723-9583B81A4C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5000">
    <p:circle/>
  </p:transition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066B5E-DB69-4319-AFC2-530FE19E8F5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5000">
    <p:circle/>
  </p:transition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8CDD71-B821-4F3A-80B2-E9822AD89C7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5000">
    <p:circle/>
  </p:transition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3A640E-BEBF-4F3A-A6C8-DA66601CEE5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5000">
    <p:circle/>
  </p:transition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1597C4-440E-45D8-92F1-1BE509E049B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5000">
    <p:circle/>
  </p:transition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8963B1-3ABC-48E8-B7F7-A73CA1A2C20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5000">
    <p:circle/>
  </p:transition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778716-A94C-4F9D-A012-A22BCBD59F6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5000">
    <p:circl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D9BDF5-172A-4BB5-BFCA-08B309E66D9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5000">
    <p:circle/>
  </p:transition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2ED744-78E8-43D6-B4CA-7EA4AC674DA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5000">
    <p:circle/>
  </p:transition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E435E2-169B-4F3A-BA56-878D350447F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5000">
    <p:circl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403DAA-4EC7-4570-88AD-3BE0909AEB9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5000">
    <p:circl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49F757-CE68-479D-B4CB-267135D8139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5000">
    <p:circl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62000" y="1600200"/>
            <a:ext cx="3886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00600" y="1600200"/>
            <a:ext cx="3886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C6B1D8-445A-468A-B1DE-60C2FA48A4D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5000">
    <p:circl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54BFF3-92C7-40E8-8DC8-FA8DBF897CB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5000">
    <p:circl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3EC65A-AF27-4B9D-B825-F69DE801A7E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5000">
    <p:circl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A61255-22A1-4003-A671-C5506B41920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5000">
    <p:circl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1313E4-89FF-4D66-BF53-01FDA2315B2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5000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B55D76-C8DE-435F-B6EF-D643F0D22B0B}" type="datetimeFigureOut">
              <a:rPr lang="ru-RU" smtClean="0"/>
              <a:pPr/>
              <a:t>30.01.2010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84EF4D-58C4-4323-9EA8-8F22CB9931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circl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C00D31-F71F-4DAA-89DC-AA2CC82C89B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5000">
    <p:circl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0453CB-5FC7-4391-9B86-2060D67352E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5000">
    <p:circl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451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451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5FA1F9-8FC5-42BB-80A7-1CC43C05C10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5000">
    <p:circl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B55D76-C8DE-435F-B6EF-D643F0D22B0B}" type="datetimeFigureOut">
              <a:rPr lang="ru-RU" smtClean="0"/>
              <a:pPr/>
              <a:t>30.01.2010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84EF4D-58C4-4323-9EA8-8F22CB9931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circl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B55D76-C8DE-435F-B6EF-D643F0D22B0B}" type="datetimeFigureOut">
              <a:rPr lang="ru-RU" smtClean="0"/>
              <a:pPr/>
              <a:t>30.01.2010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84EF4D-58C4-4323-9EA8-8F22CB9931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circl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B55D76-C8DE-435F-B6EF-D643F0D22B0B}" type="datetimeFigureOut">
              <a:rPr lang="ru-RU" smtClean="0"/>
              <a:pPr/>
              <a:t>30.01.2010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84EF4D-58C4-4323-9EA8-8F22CB9931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circl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B55D76-C8DE-435F-B6EF-D643F0D22B0B}" type="datetimeFigureOut">
              <a:rPr lang="ru-RU" smtClean="0"/>
              <a:pPr/>
              <a:t>30.01.2010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84EF4D-58C4-4323-9EA8-8F22CB9931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circl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B55D76-C8DE-435F-B6EF-D643F0D22B0B}" type="datetimeFigureOut">
              <a:rPr lang="ru-RU" smtClean="0"/>
              <a:pPr/>
              <a:t>30.01.2010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84EF4D-58C4-4323-9EA8-8F22CB9931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circl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B55D76-C8DE-435F-B6EF-D643F0D22B0B}" type="datetimeFigureOut">
              <a:rPr lang="ru-RU" smtClean="0"/>
              <a:pPr/>
              <a:t>30.01.2010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84EF4D-58C4-4323-9EA8-8F22CB9931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circl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B55D76-C8DE-435F-B6EF-D643F0D22B0B}" type="datetimeFigureOut">
              <a:rPr lang="ru-RU" smtClean="0"/>
              <a:pPr/>
              <a:t>30.01.2010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84EF4D-58C4-4323-9EA8-8F22CB9931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B55D76-C8DE-435F-B6EF-D643F0D22B0B}" type="datetimeFigureOut">
              <a:rPr lang="ru-RU" smtClean="0"/>
              <a:pPr/>
              <a:t>30.01.2010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84EF4D-58C4-4323-9EA8-8F22CB9931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circl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B55D76-C8DE-435F-B6EF-D643F0D22B0B}" type="datetimeFigureOut">
              <a:rPr lang="ru-RU" smtClean="0"/>
              <a:pPr/>
              <a:t>30.01.2010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84EF4D-58C4-4323-9EA8-8F22CB9931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circl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B55D76-C8DE-435F-B6EF-D643F0D22B0B}" type="datetimeFigureOut">
              <a:rPr lang="ru-RU" smtClean="0"/>
              <a:pPr/>
              <a:t>30.01.2010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84EF4D-58C4-4323-9EA8-8F22CB9931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circl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B55D76-C8DE-435F-B6EF-D643F0D22B0B}" type="datetimeFigureOut">
              <a:rPr lang="ru-RU" smtClean="0"/>
              <a:pPr/>
              <a:t>30.01.2010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84EF4D-58C4-4323-9EA8-8F22CB9931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circl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B55D76-C8DE-435F-B6EF-D643F0D22B0B}" type="datetimeFigureOut">
              <a:rPr lang="ru-RU" smtClean="0"/>
              <a:pPr/>
              <a:t>30.01.2010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84EF4D-58C4-4323-9EA8-8F22CB9931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circl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F5D77B-284E-492B-AE05-5F7E8EE4468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5000">
    <p:circl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35490C-13EF-4AD4-9B96-E2903D19D17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5000">
    <p:circl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2AE800-8FCB-4DA2-855A-FD4BA8F08A5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5000">
    <p:circl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6CC563-81C6-49D6-8D6E-B369E6C5395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5000">
    <p:circl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A2D8C1-2858-484D-A2C5-169190AB417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5000">
    <p:circl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E019B3-F6CD-410C-B183-1F9D81B10D2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5000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600200" y="1600200"/>
            <a:ext cx="3581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34000" y="1600200"/>
            <a:ext cx="3581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B55D76-C8DE-435F-B6EF-D643F0D22B0B}" type="datetimeFigureOut">
              <a:rPr lang="ru-RU" smtClean="0"/>
              <a:pPr/>
              <a:t>30.01.2010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84EF4D-58C4-4323-9EA8-8F22CB9931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circl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0F5958-93EB-4BC2-BF0E-E564B1519DB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5000">
    <p:circl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B50FA7-D046-4019-894B-8C69FAB400C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5000">
    <p:circl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A1E262-B068-48F7-BBFA-59633A5169C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5000">
    <p:circl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5D1BFF-B3CF-4837-B93A-09C0EBD177E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5000">
    <p:circl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E71FB9-2EA3-4AA5-A730-764B523CE1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5000">
    <p:circl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FBB153-94D0-47AB-8DAB-A30ABF0A510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5000">
    <p:circl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9DDE29-14BD-47CD-95AE-30D09AAB7F8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5000">
    <p:circl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A9DF63-0EA8-47FC-A408-E6145FE86DA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5000">
    <p:circl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62000" y="1600200"/>
            <a:ext cx="3810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24400" y="1600200"/>
            <a:ext cx="3810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31B4AB-F157-4BC8-9437-E614446A3B0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5000">
    <p:circl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A41E84-3FE6-469D-9BA7-3C7E4DB3EBD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5000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B55D76-C8DE-435F-B6EF-D643F0D22B0B}" type="datetimeFigureOut">
              <a:rPr lang="ru-RU" smtClean="0"/>
              <a:pPr/>
              <a:t>30.01.2010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84EF4D-58C4-4323-9EA8-8F22CB9931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circl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01D2B-C2AB-4C60-B304-33F331C0BD2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5000">
    <p:circl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0DBDFF-614C-4ED8-8DD7-632AB631E5C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5000">
    <p:circl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45E5A7-A712-4E5B-A8EF-C2775CFD823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5000">
    <p:circl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B88257-EA31-4376-B547-45256131CD3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5000">
    <p:circl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442D1A-9AC0-43F5-AF9A-22EB7DE0082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5000">
    <p:circl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451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451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C3F0D0-0FD2-4EA1-BF06-CF3BD503B58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5000">
    <p:circl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B55D76-C8DE-435F-B6EF-D643F0D22B0B}" type="datetimeFigureOut">
              <a:rPr lang="ru-RU" smtClean="0"/>
              <a:pPr/>
              <a:t>30.01.2010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84EF4D-58C4-4323-9EA8-8F22CB9931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circl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B55D76-C8DE-435F-B6EF-D643F0D22B0B}" type="datetimeFigureOut">
              <a:rPr lang="ru-RU" smtClean="0"/>
              <a:pPr/>
              <a:t>30.01.2010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84EF4D-58C4-4323-9EA8-8F22CB9931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circl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B55D76-C8DE-435F-B6EF-D643F0D22B0B}" type="datetimeFigureOut">
              <a:rPr lang="ru-RU" smtClean="0"/>
              <a:pPr/>
              <a:t>30.01.2010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84EF4D-58C4-4323-9EA8-8F22CB9931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circl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B55D76-C8DE-435F-B6EF-D643F0D22B0B}" type="datetimeFigureOut">
              <a:rPr lang="ru-RU" smtClean="0"/>
              <a:pPr/>
              <a:t>30.01.2010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84EF4D-58C4-4323-9EA8-8F22CB9931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B55D76-C8DE-435F-B6EF-D643F0D22B0B}" type="datetimeFigureOut">
              <a:rPr lang="ru-RU" smtClean="0"/>
              <a:pPr/>
              <a:t>30.01.2010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84EF4D-58C4-4323-9EA8-8F22CB9931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circl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B55D76-C8DE-435F-B6EF-D643F0D22B0B}" type="datetimeFigureOut">
              <a:rPr lang="ru-RU" smtClean="0"/>
              <a:pPr/>
              <a:t>30.01.2010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84EF4D-58C4-4323-9EA8-8F22CB9931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circl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B55D76-C8DE-435F-B6EF-D643F0D22B0B}" type="datetimeFigureOut">
              <a:rPr lang="ru-RU" smtClean="0"/>
              <a:pPr/>
              <a:t>30.01.2010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84EF4D-58C4-4323-9EA8-8F22CB9931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circl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B55D76-C8DE-435F-B6EF-D643F0D22B0B}" type="datetimeFigureOut">
              <a:rPr lang="ru-RU" smtClean="0"/>
              <a:pPr/>
              <a:t>30.01.2010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84EF4D-58C4-4323-9EA8-8F22CB9931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circl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B55D76-C8DE-435F-B6EF-D643F0D22B0B}" type="datetimeFigureOut">
              <a:rPr lang="ru-RU" smtClean="0"/>
              <a:pPr/>
              <a:t>30.01.2010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84EF4D-58C4-4323-9EA8-8F22CB9931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circl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B55D76-C8DE-435F-B6EF-D643F0D22B0B}" type="datetimeFigureOut">
              <a:rPr lang="ru-RU" smtClean="0"/>
              <a:pPr/>
              <a:t>30.01.2010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84EF4D-58C4-4323-9EA8-8F22CB9931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circl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B55D76-C8DE-435F-B6EF-D643F0D22B0B}" type="datetimeFigureOut">
              <a:rPr lang="ru-RU" smtClean="0"/>
              <a:pPr/>
              <a:t>30.01.2010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84EF4D-58C4-4323-9EA8-8F22CB9931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circle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B55D76-C8DE-435F-B6EF-D643F0D22B0B}" type="datetimeFigureOut">
              <a:rPr lang="ru-RU" smtClean="0"/>
              <a:pPr/>
              <a:t>30.01.2010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84EF4D-58C4-4323-9EA8-8F22CB9931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circl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C1FC16-3AEB-4505-9D4F-ABF0FE3A3BB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5000">
    <p:circle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0D53B5-F1E2-4A55-B258-253FCA203CF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5000">
    <p:circl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83F800-EC64-4D9B-B044-2E11D7B3F1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5000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B55D76-C8DE-435F-B6EF-D643F0D22B0B}" type="datetimeFigureOut">
              <a:rPr lang="ru-RU" smtClean="0"/>
              <a:pPr/>
              <a:t>30.01.2010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84EF4D-58C4-4323-9EA8-8F22CB9931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circle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21BC41-8CF6-4A6C-941C-B34234E6D51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5000">
    <p:circl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F84AAC-883B-4E90-9942-066B497D3B9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5000">
    <p:circle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046A18-F3B8-459D-92EA-47C489B76BE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5000">
    <p:circle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EFD8E6-F9BC-49F3-8E76-7EECF8222F6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5000">
    <p:circle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A64E51-4CDE-435B-AC33-038F68AECFB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5000">
    <p:circle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1280FD-7DF3-4032-A495-7ACBDDB0964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5000">
    <p:circle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896292-C21B-42FA-BF0D-E0932FCE6B1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5000">
    <p:circle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15150" y="274638"/>
            <a:ext cx="21526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3055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7F8A97-074C-41E9-B445-153509FA975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5000">
    <p:circle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B55D76-C8DE-435F-B6EF-D643F0D22B0B}" type="datetimeFigureOut">
              <a:rPr lang="ru-RU" smtClean="0"/>
              <a:pPr/>
              <a:t>30.01.2010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84EF4D-58C4-4323-9EA8-8F22CB9931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circle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B55D76-C8DE-435F-B6EF-D643F0D22B0B}" type="datetimeFigureOut">
              <a:rPr lang="ru-RU" smtClean="0"/>
              <a:pPr/>
              <a:t>30.01.2010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84EF4D-58C4-4323-9EA8-8F22CB9931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B55D76-C8DE-435F-B6EF-D643F0D22B0B}" type="datetimeFigureOut">
              <a:rPr lang="ru-RU" smtClean="0"/>
              <a:pPr/>
              <a:t>30.01.2010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84EF4D-58C4-4323-9EA8-8F22CB9931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circle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B55D76-C8DE-435F-B6EF-D643F0D22B0B}" type="datetimeFigureOut">
              <a:rPr lang="ru-RU" smtClean="0"/>
              <a:pPr/>
              <a:t>30.01.2010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84EF4D-58C4-4323-9EA8-8F22CB9931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circle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B55D76-C8DE-435F-B6EF-D643F0D22B0B}" type="datetimeFigureOut">
              <a:rPr lang="ru-RU" smtClean="0"/>
              <a:pPr/>
              <a:t>30.01.2010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84EF4D-58C4-4323-9EA8-8F22CB9931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circle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B55D76-C8DE-435F-B6EF-D643F0D22B0B}" type="datetimeFigureOut">
              <a:rPr lang="ru-RU" smtClean="0"/>
              <a:pPr/>
              <a:t>30.01.2010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84EF4D-58C4-4323-9EA8-8F22CB9931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circle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B55D76-C8DE-435F-B6EF-D643F0D22B0B}" type="datetimeFigureOut">
              <a:rPr lang="ru-RU" smtClean="0"/>
              <a:pPr/>
              <a:t>30.01.2010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84EF4D-58C4-4323-9EA8-8F22CB9931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circle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B55D76-C8DE-435F-B6EF-D643F0D22B0B}" type="datetimeFigureOut">
              <a:rPr lang="ru-RU" smtClean="0"/>
              <a:pPr/>
              <a:t>30.01.2010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84EF4D-58C4-4323-9EA8-8F22CB9931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circle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B55D76-C8DE-435F-B6EF-D643F0D22B0B}" type="datetimeFigureOut">
              <a:rPr lang="ru-RU" smtClean="0"/>
              <a:pPr/>
              <a:t>30.01.2010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84EF4D-58C4-4323-9EA8-8F22CB9931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circle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B55D76-C8DE-435F-B6EF-D643F0D22B0B}" type="datetimeFigureOut">
              <a:rPr lang="ru-RU" smtClean="0"/>
              <a:pPr/>
              <a:t>30.01.2010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84EF4D-58C4-4323-9EA8-8F22CB9931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circle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B55D76-C8DE-435F-B6EF-D643F0D22B0B}" type="datetimeFigureOut">
              <a:rPr lang="ru-RU" smtClean="0"/>
              <a:pPr/>
              <a:t>30.01.2010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84EF4D-58C4-4323-9EA8-8F22CB9931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circle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B55D76-C8DE-435F-B6EF-D643F0D22B0B}" type="datetimeFigureOut">
              <a:rPr lang="ru-RU" smtClean="0"/>
              <a:pPr/>
              <a:t>30.01.2010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84EF4D-58C4-4323-9EA8-8F22CB9931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circle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2686BF-0585-4AC7-B523-93CCD28CF4D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5000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B55D76-C8DE-435F-B6EF-D643F0D22B0B}" type="datetimeFigureOut">
              <a:rPr lang="ru-RU" smtClean="0"/>
              <a:pPr/>
              <a:t>30.01.2010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84EF4D-58C4-4323-9EA8-8F22CB9931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000">
    <p:circle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7210B6-5231-43E3-882E-81FD74FC15E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5000">
    <p:circle/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6B292C-E837-4974-84E0-82AC723D676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5000">
    <p:circle/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C51F03-A420-40A9-955F-820037355E9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5000">
    <p:circle/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017A19-DDAA-4A99-9238-C25F7DA111D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5000">
    <p:circle/>
  </p:transition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4D33B8-89CC-4B23-9A81-9C72D5416C2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5000">
    <p:circle/>
  </p:transition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DB4FAF-DCDD-4621-8149-3FDF066CB50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5000">
    <p:circle/>
  </p:transition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1E0BA8-A130-4024-94DA-844899E39B6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5000">
    <p:circle/>
  </p:transition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33BAFF-BF64-4FF4-ACD0-4C2CD08684E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5000">
    <p:circle/>
  </p:transition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A255B1-733F-4F96-B2C4-7B27F5F41FC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5000">
    <p:circle/>
  </p:transition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6BC77A-DC7F-41C0-B4A8-B76CE7FBEF0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5000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10.jpeg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image" Target="../media/image11.jpeg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0200" y="1600200"/>
            <a:ext cx="73152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16B55D76-C8DE-435F-B6EF-D643F0D22B0B}" type="datetimeFigureOut">
              <a:rPr lang="ru-RU" smtClean="0"/>
              <a:pPr/>
              <a:t>30.01.2010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F84EF4D-58C4-4323-9EA8-8F22CB99314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ransition advTm="5000">
    <p:circl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16B55D76-C8DE-435F-B6EF-D643F0D22B0B}" type="datetimeFigureOut">
              <a:rPr lang="ru-RU" smtClean="0"/>
              <a:pPr/>
              <a:t>30.01.2010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F84EF4D-58C4-4323-9EA8-8F22CB99314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ransition advTm="5000">
    <p:circl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6B46921-B9A0-4A81-BE26-D0D38DDB348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ransition advTm="5000">
    <p:circl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8200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600200"/>
            <a:ext cx="7924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8201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0960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8202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960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8203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0960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3D3C532-4885-40C6-92C0-BF2435BCB7E5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8204" name="Picture 12" descr="078b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ransition advTm="5000">
    <p:circl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заголовка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16B55D76-C8DE-435F-B6EF-D643F0D22B0B}" type="datetimeFigureOut">
              <a:rPr lang="ru-RU" smtClean="0"/>
              <a:pPr/>
              <a:t>30.01.2010</a:t>
            </a:fld>
            <a:endParaRPr lang="ru-RU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F84EF4D-58C4-4323-9EA8-8F22CB99314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ransition advTm="5000">
    <p:circl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E9493BF-F733-4BC5-851E-A6B8185FC0F0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ransition advTm="5000">
    <p:circl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3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9224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600200"/>
            <a:ext cx="7772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9225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0960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9226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960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9227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0960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423CE88-E1A2-4A2C-8082-83BCAC5EADF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ransition advTm="5000">
    <p:circl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16B55D76-C8DE-435F-B6EF-D643F0D22B0B}" type="datetimeFigureOut">
              <a:rPr lang="ru-RU" smtClean="0"/>
              <a:pPr/>
              <a:t>30.01.2010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F84EF4D-58C4-4323-9EA8-8F22CB99314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ransition advTm="5000">
    <p:circl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8D688D1-3A05-499C-9DD9-8A7CA1746F9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ransition advTm="5000">
    <p:circl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16B55D76-C8DE-435F-B6EF-D643F0D22B0B}" type="datetimeFigureOut">
              <a:rPr lang="ru-RU" smtClean="0"/>
              <a:pPr/>
              <a:t>30.01.2010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F84EF4D-58C4-4323-9EA8-8F22CB99314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ransition advTm="5000">
    <p:circl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7C89993-65DF-4FD4-9844-D98021EEEBD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ransition advTm="5000">
    <p:circl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0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0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0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0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0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0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0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0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0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0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0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0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0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0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0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0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0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0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0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0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0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0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0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0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0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0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0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0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0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0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0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0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0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0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0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0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0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0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0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01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01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01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01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0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1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01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01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01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04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01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01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04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04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1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2714644"/>
          </a:xfrm>
        </p:spPr>
        <p:txBody>
          <a:bodyPr>
            <a:normAutofit/>
          </a:bodyPr>
          <a:lstStyle/>
          <a:p>
            <a:r>
              <a:rPr lang="ru-RU" dirty="0" smtClean="0"/>
              <a:t>Работу выполнял</a:t>
            </a:r>
            <a:r>
              <a:rPr lang="en-US" dirty="0" smtClean="0"/>
              <a:t>:</a:t>
            </a:r>
            <a:r>
              <a:rPr lang="ru-RU" dirty="0" smtClean="0"/>
              <a:t> Рогачев Сергей Сергеевич.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929322" y="3286124"/>
            <a:ext cx="2971792" cy="3308988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Ученик Авторского лицея Эдварса №90</a:t>
            </a:r>
          </a:p>
          <a:p>
            <a:r>
              <a:rPr lang="ru-RU" dirty="0" smtClean="0"/>
              <a:t>Ученик 8 А класса</a:t>
            </a:r>
          </a:p>
          <a:p>
            <a:r>
              <a:rPr lang="en-US" dirty="0" smtClean="0"/>
              <a:t>rose73@list.ru</a:t>
            </a:r>
            <a:endParaRPr lang="ru-RU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142844" y="4000504"/>
            <a:ext cx="2971792" cy="266604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Работа выполнена под руководством учителя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Курушиной</a:t>
            </a: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tabLst/>
              <a:defRPr/>
            </a:pPr>
            <a:r>
              <a:rPr lang="ru-RU" sz="2000" dirty="0" smtClean="0"/>
              <a:t>      </a:t>
            </a:r>
            <a:r>
              <a:rPr kumimoji="0" lang="ru-RU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Маргариты </a:t>
            </a: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tabLst/>
              <a:defRPr/>
            </a:pPr>
            <a:r>
              <a:rPr lang="ru-RU" sz="2000" baseline="0" dirty="0" smtClean="0"/>
              <a:t>      Викторовны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advTm="5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85728"/>
            <a:ext cx="8186766" cy="602363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К архаизмам относятся также устаревшие значения многозначных слов (в современном языке они имеют другие, новые значения): гость — «иноземный купец», глагол — «слово», язык — «народ» и др. Эти слова встречаются, например, в произведениях А. С. Пушкина: </a:t>
            </a:r>
          </a:p>
          <a:p>
            <a:pPr>
              <a:buNone/>
            </a:pPr>
            <a:r>
              <a:rPr lang="ru-RU" dirty="0" smtClean="0"/>
              <a:t>       1.  Восстань, пророк, и </a:t>
            </a:r>
            <a:r>
              <a:rPr lang="ru-RU" dirty="0" err="1" smtClean="0"/>
              <a:t>виждь</a:t>
            </a:r>
            <a:r>
              <a:rPr lang="ru-RU" dirty="0" smtClean="0"/>
              <a:t>, </a:t>
            </a:r>
            <a:r>
              <a:rPr lang="ru-RU" dirty="0" err="1" smtClean="0"/>
              <a:t>и</a:t>
            </a:r>
            <a:r>
              <a:rPr lang="ru-RU" dirty="0" smtClean="0"/>
              <a:t> внемли,</a:t>
            </a:r>
          </a:p>
          <a:p>
            <a:pPr>
              <a:buNone/>
            </a:pPr>
            <a:r>
              <a:rPr lang="ru-RU" dirty="0" smtClean="0"/>
              <a:t>            Исполнись волею моей, </a:t>
            </a:r>
          </a:p>
          <a:p>
            <a:pPr>
              <a:buNone/>
            </a:pPr>
            <a:r>
              <a:rPr lang="ru-RU" dirty="0" smtClean="0"/>
              <a:t>            И, обходя моря и земли,</a:t>
            </a:r>
          </a:p>
          <a:p>
            <a:pPr>
              <a:buNone/>
            </a:pPr>
            <a:r>
              <a:rPr lang="ru-RU" dirty="0" smtClean="0"/>
              <a:t>            Глаголом жги сердца людей. 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        2. Слух обо мне пройдёт по всей Руси великой,</a:t>
            </a:r>
          </a:p>
          <a:p>
            <a:pPr>
              <a:buNone/>
            </a:pPr>
            <a:r>
              <a:rPr lang="ru-RU" dirty="0" smtClean="0"/>
              <a:t>            И назовёт меня всяк сущий в ней язык...</a:t>
            </a:r>
            <a:endParaRPr lang="ru-RU" dirty="0"/>
          </a:p>
        </p:txBody>
      </p:sp>
    </p:spTree>
  </p:cSld>
  <p:clrMapOvr>
    <a:masterClrMapping/>
  </p:clrMapOvr>
  <p:transition advTm="5000"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8686799" y="274638"/>
            <a:ext cx="45719" cy="6540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42852"/>
            <a:ext cx="8329642" cy="6166508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 Историзмы — это названия предметов и явлений, ушедших из жизни: армяк — вид одежды, конка — вид городского транспорта, пищаль — вид огнестрельного оружия, таран — древнее орудие для разрушения крепостных стен и т. д. </a:t>
            </a:r>
          </a:p>
          <a:p>
            <a:pPr>
              <a:buNone/>
            </a:pPr>
            <a:r>
              <a:rPr lang="ru-RU" dirty="0" smtClean="0"/>
              <a:t>     Устаревшие слова различаются степенью устарелости и характером использования в современном русском языке. Так, слова губерния, земство и др. вышли из активного употребления, но в большинстве своём понятны носителям русского языка. </a:t>
            </a:r>
          </a:p>
          <a:p>
            <a:pPr>
              <a:buNone/>
            </a:pPr>
            <a:r>
              <a:rPr lang="ru-RU" dirty="0" smtClean="0"/>
              <a:t>     Другие устаревшие слова без соответствующих справок непонятны. </a:t>
            </a:r>
          </a:p>
          <a:p>
            <a:pPr>
              <a:buNone/>
            </a:pPr>
            <a:r>
              <a:rPr lang="ru-RU" dirty="0" smtClean="0"/>
              <a:t>     Так, в древнерусском языке были такие слова, как куна (денежная единица), смерд (крестьянин), </a:t>
            </a:r>
            <a:r>
              <a:rPr lang="ru-RU" dirty="0" err="1" smtClean="0"/>
              <a:t>людин</a:t>
            </a:r>
            <a:r>
              <a:rPr lang="ru-RU" dirty="0" smtClean="0"/>
              <a:t> (человек), </a:t>
            </a:r>
            <a:r>
              <a:rPr lang="ru-RU" dirty="0" err="1" smtClean="0"/>
              <a:t>говядо</a:t>
            </a:r>
            <a:r>
              <a:rPr lang="ru-RU" dirty="0" smtClean="0"/>
              <a:t> (скот) и др., которые сейчас можно найти в исторических словарях, а некоторые — в корнях современных слов: говядина, простолюдин.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advTm="5000"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8686800" y="274638"/>
            <a:ext cx="100042" cy="868346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14290"/>
            <a:ext cx="8401080" cy="609507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   Не многие знают, что словом яра в древнерусском языке называлась весна. Само слово исчезло из русской лексики, но корень и его значение сохраняются в словах ярка (молодая овечка, родившаяся весной), яровой хлеб (яровые сеются весной) и яровизация (предпосевная обработка семян для весеннего посева). В сказке «Снегурочка» солнце называется ярило, как это было принято в Древней Руси. </a:t>
            </a:r>
          </a:p>
          <a:p>
            <a:pPr>
              <a:buNone/>
            </a:pPr>
            <a:r>
              <a:rPr lang="ru-RU" dirty="0" smtClean="0"/>
              <a:t>      Некоторые архаизмы сохранились лишь в составе пословиц и поговорок: Вот тебе, бабушка, и Юрьев день; бить баклуши; перевёртывать вверх тормашками; ни зги не видно; сбить с панталыку и т. д.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advTm="5000"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952194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      Нередко старые слова возрождаются в языке, но наполняются новым содержанием. </a:t>
            </a:r>
          </a:p>
          <a:p>
            <a:pPr>
              <a:buNone/>
            </a:pPr>
            <a:r>
              <a:rPr lang="ru-RU" dirty="0" smtClean="0"/>
              <a:t>      Так, слово дружина — старинное. Оно использовалось в древнерусском языке. Одним из его значений было «войско князя». Вслушайтесь в него, и вы услышите звон кольчуг, гром битвы. Вдумайтесь, и станет ясно: слово это из семьи таких мужественных добрых собратьев, как друг, дружба, содружество... В значении «войско князя» употребляет слово дружина А. С. Пушкин в «Песни о вещем Олеге»: С дружиной своей, в цареградской броне, князь по полю едет на верном коне. </a:t>
            </a:r>
            <a:endParaRPr lang="ru-RU" dirty="0"/>
          </a:p>
        </p:txBody>
      </p:sp>
    </p:spTree>
  </p:cSld>
  <p:clrMapOvr>
    <a:masterClrMapping/>
  </p:clrMapOvr>
  <p:transition advTm="5000"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8686799" y="274638"/>
            <a:ext cx="45719" cy="1154098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571480"/>
            <a:ext cx="8543956" cy="5357850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     </a:t>
            </a:r>
            <a:r>
              <a:rPr lang="ru-RU" sz="2600" dirty="0" smtClean="0"/>
              <a:t>В современном русском языке слово дружина употребляется для обозначения объединения людей, созданного с той или иной целью (пожарная дружина и др.). </a:t>
            </a:r>
          </a:p>
          <a:p>
            <a:pPr>
              <a:buNone/>
            </a:pPr>
            <a:r>
              <a:rPr lang="ru-RU" sz="2600" dirty="0" smtClean="0"/>
              <a:t>     В художественных произведениях (в исторических романах, рассказах), в книгах по истории архаизмы и историзмы могут употребляться для воссоздания исторической эпохи и речи героев, для обозначения тех предметов, явлений и т. д., которые были характерны для описываемого времени.</a:t>
            </a:r>
          </a:p>
          <a:p>
            <a:endParaRPr lang="ru-RU" dirty="0"/>
          </a:p>
        </p:txBody>
      </p:sp>
    </p:spTree>
  </p:cSld>
  <p:clrMapOvr>
    <a:masterClrMapping/>
  </p:clrMapOvr>
  <p:transition advTm="5000">
    <p:circl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0"/>
          </a:xfrm>
        </p:spPr>
        <p:txBody>
          <a:bodyPr>
            <a:normAutofit/>
          </a:bodyPr>
          <a:lstStyle/>
          <a:p>
            <a:r>
              <a:rPr lang="ru-RU" dirty="0" smtClean="0"/>
              <a:t>А теперь я хочу представить вам </a:t>
            </a:r>
            <a:br>
              <a:rPr lang="ru-RU" dirty="0" smtClean="0"/>
            </a:br>
            <a:r>
              <a:rPr lang="ru-RU" dirty="0" smtClean="0"/>
              <a:t>Устаревшие слова русского языка .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 flipV="1">
            <a:off x="8429652" y="6143644"/>
            <a:ext cx="257147" cy="71438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dirty="0" smtClean="0"/>
              <a:t>   </a:t>
            </a:r>
            <a:endParaRPr lang="ru-RU" dirty="0"/>
          </a:p>
        </p:txBody>
      </p:sp>
    </p:spTree>
  </p:cSld>
  <p:clrMapOvr>
    <a:masterClrMapping/>
  </p:clrMapOvr>
  <p:transition advTm="5000">
    <p:circl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00958" y="274638"/>
            <a:ext cx="1185842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666442"/>
          </a:xfrm>
        </p:spPr>
        <p:txBody>
          <a:bodyPr>
            <a:normAutofit fontScale="92500" lnSpcReduction="10000"/>
          </a:bodyPr>
          <a:lstStyle/>
          <a:p>
            <a:r>
              <a:rPr lang="ru-RU" sz="2200" dirty="0" smtClean="0"/>
              <a:t>Абы— чтобы, дабы.</a:t>
            </a:r>
          </a:p>
          <a:p>
            <a:r>
              <a:rPr lang="ru-RU" sz="2200" dirty="0" smtClean="0"/>
              <a:t>Агнец — ягненок, барашек.</a:t>
            </a:r>
          </a:p>
          <a:p>
            <a:r>
              <a:rPr lang="ru-RU" sz="2200" dirty="0" smtClean="0"/>
              <a:t>Аз — местоимение «я» или наименование первой буквы алфавита.</a:t>
            </a:r>
          </a:p>
          <a:p>
            <a:r>
              <a:rPr lang="ru-RU" sz="2200" dirty="0" smtClean="0"/>
              <a:t>Аз, буки, веди — названия первых букв славянского алфавита.</a:t>
            </a:r>
          </a:p>
          <a:p>
            <a:r>
              <a:rPr lang="ru-RU" sz="2200" dirty="0" err="1" smtClean="0"/>
              <a:t>Аки</a:t>
            </a:r>
            <a:r>
              <a:rPr lang="ru-RU" sz="2200" dirty="0" smtClean="0"/>
              <a:t> —  как.</a:t>
            </a:r>
          </a:p>
          <a:p>
            <a:r>
              <a:rPr lang="ru-RU" sz="2200" dirty="0" smtClean="0"/>
              <a:t>Алтын — старинная серебряная монета достоинством в три копейки.</a:t>
            </a:r>
          </a:p>
          <a:p>
            <a:r>
              <a:rPr lang="ru-RU" sz="2200" dirty="0" smtClean="0"/>
              <a:t>Алчешь — от слова «алкать» — жадно хотеть.</a:t>
            </a:r>
          </a:p>
          <a:p>
            <a:r>
              <a:rPr lang="ru-RU" sz="2200" dirty="0" smtClean="0"/>
              <a:t>Ан, </a:t>
            </a:r>
            <a:r>
              <a:rPr lang="ru-RU" sz="2200" dirty="0" err="1" smtClean="0"/>
              <a:t>аже</a:t>
            </a:r>
            <a:r>
              <a:rPr lang="ru-RU" sz="2200" dirty="0" smtClean="0"/>
              <a:t> — если же, между тем, ведь.</a:t>
            </a:r>
          </a:p>
          <a:p>
            <a:r>
              <a:rPr lang="ru-RU" sz="2200" dirty="0" smtClean="0"/>
              <a:t>Армяк — мужская верхняя одежда из суконной или шерстяной ткани.</a:t>
            </a:r>
          </a:p>
          <a:p>
            <a:r>
              <a:rPr lang="ru-RU" sz="2200" dirty="0" smtClean="0"/>
              <a:t>Аршин — мера длины, равная 0,71 метра.</a:t>
            </a:r>
          </a:p>
          <a:p>
            <a:r>
              <a:rPr lang="ru-RU" sz="2200" dirty="0" err="1" smtClean="0"/>
              <a:t>Ащё</a:t>
            </a:r>
            <a:r>
              <a:rPr lang="ru-RU" sz="2200" dirty="0" smtClean="0"/>
              <a:t> — если, ежели, когда.</a:t>
            </a:r>
          </a:p>
          <a:p>
            <a:r>
              <a:rPr lang="ru-RU" sz="2200" dirty="0" err="1" smtClean="0"/>
              <a:t>Авзония</a:t>
            </a:r>
            <a:r>
              <a:rPr lang="ru-RU" sz="2200" dirty="0" smtClean="0"/>
              <a:t> - поэтическое название Италии.</a:t>
            </a:r>
          </a:p>
          <a:p>
            <a:r>
              <a:rPr lang="ru-RU" sz="2200" dirty="0" smtClean="0"/>
              <a:t>Аграфа - застежка-украшение.</a:t>
            </a:r>
          </a:p>
          <a:p>
            <a:endParaRPr lang="ru-RU" dirty="0"/>
          </a:p>
        </p:txBody>
      </p:sp>
      <p:pic>
        <p:nvPicPr>
          <p:cNvPr id="4" name="Рисунок 3" descr="m_c9f3f64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91500" y="0"/>
            <a:ext cx="952500" cy="952500"/>
          </a:xfrm>
          <a:prstGeom prst="rect">
            <a:avLst/>
          </a:prstGeom>
        </p:spPr>
      </p:pic>
    </p:spTree>
  </p:cSld>
  <p:clrMapOvr>
    <a:masterClrMapping/>
  </p:clrMapOvr>
  <p:transition advTm="5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809318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Адамова книга - мифическая книга, по преданию, </a:t>
            </a:r>
          </a:p>
          <a:p>
            <a:pPr>
              <a:buNone/>
            </a:pPr>
            <a:r>
              <a:rPr lang="ru-RU" dirty="0" smtClean="0"/>
              <a:t>      полученная Адамом от бога.</a:t>
            </a:r>
          </a:p>
          <a:p>
            <a:r>
              <a:rPr lang="ru-RU" dirty="0" smtClean="0"/>
              <a:t>Адепт - ярый последователь, приверженец.</a:t>
            </a:r>
          </a:p>
          <a:p>
            <a:r>
              <a:rPr lang="ru-RU" dirty="0" err="1" smtClean="0"/>
              <a:t>Алгамра</a:t>
            </a:r>
            <a:r>
              <a:rPr lang="ru-RU" dirty="0" smtClean="0"/>
              <a:t> (</a:t>
            </a:r>
            <a:r>
              <a:rPr lang="ru-RU" dirty="0" err="1" smtClean="0"/>
              <a:t>Альгамбра</a:t>
            </a:r>
            <a:r>
              <a:rPr lang="ru-RU" dirty="0" smtClean="0"/>
              <a:t>) - дворец мавританских</a:t>
            </a:r>
          </a:p>
          <a:p>
            <a:r>
              <a:rPr lang="ru-RU" dirty="0" smtClean="0"/>
              <a:t> государей в Испании в окрестностях Гренады.</a:t>
            </a:r>
          </a:p>
          <a:p>
            <a:r>
              <a:rPr lang="ru-RU" dirty="0" smtClean="0"/>
              <a:t>Амальгама - смесь разнородных вещей, идей.</a:t>
            </a:r>
          </a:p>
          <a:p>
            <a:r>
              <a:rPr lang="ru-RU" dirty="0" smtClean="0"/>
              <a:t>Амфитрион - образ античной мифологии, использованный Мольером. После чего стал означать гостеприимного хлебосольного хозяина.</a:t>
            </a:r>
          </a:p>
          <a:p>
            <a:r>
              <a:rPr lang="ru-RU" dirty="0" smtClean="0"/>
              <a:t>Антик - произведение античной скульптуры (оригинал или слепок).</a:t>
            </a:r>
          </a:p>
          <a:p>
            <a:r>
              <a:rPr lang="ru-RU" dirty="0" err="1" smtClean="0"/>
              <a:t>Антиной</a:t>
            </a:r>
            <a:r>
              <a:rPr lang="ru-RU" dirty="0" smtClean="0"/>
              <a:t> - красавец юноша из </a:t>
            </a:r>
            <a:r>
              <a:rPr lang="ru-RU" dirty="0" err="1" smtClean="0"/>
              <a:t>Клавдиополя</a:t>
            </a:r>
            <a:r>
              <a:rPr lang="ru-RU" dirty="0" smtClean="0"/>
              <a:t>.</a:t>
            </a:r>
          </a:p>
          <a:p>
            <a:r>
              <a:rPr lang="ru-RU" dirty="0" smtClean="0"/>
              <a:t>Аргамак - порода быстрых и выносливых верховых восточных лошадей.</a:t>
            </a:r>
          </a:p>
          <a:p>
            <a:r>
              <a:rPr lang="ru-RU" dirty="0" smtClean="0"/>
              <a:t>Ареопаг - высший орган судебной и политической власти в древних Афинах.</a:t>
            </a:r>
          </a:p>
          <a:p>
            <a:r>
              <a:rPr lang="ru-RU" dirty="0" smtClean="0"/>
              <a:t>Аспидная (доска) - грифельная.</a:t>
            </a:r>
          </a:p>
          <a:p>
            <a:r>
              <a:rPr lang="ru-RU" dirty="0" smtClean="0"/>
              <a:t>Астрология - средневековое учение, утверждающее возможность предсказания судьбы по положению звезд.</a:t>
            </a:r>
          </a:p>
          <a:p>
            <a:endParaRPr lang="ru-RU" dirty="0"/>
          </a:p>
        </p:txBody>
      </p:sp>
      <p:pic>
        <p:nvPicPr>
          <p:cNvPr id="4" name="Рисунок 3" descr="m_c9f3f64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91500" y="0"/>
            <a:ext cx="952500" cy="952500"/>
          </a:xfrm>
          <a:prstGeom prst="rect">
            <a:avLst/>
          </a:prstGeom>
        </p:spPr>
      </p:pic>
    </p:spTree>
  </p:cSld>
  <p:clrMapOvr>
    <a:masterClrMapping/>
  </p:clrMapOvr>
  <p:transition advTm="5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72396" y="428604"/>
            <a:ext cx="1257280" cy="1368412"/>
          </a:xfrm>
        </p:spPr>
        <p:txBody>
          <a:bodyPr>
            <a:noAutofit/>
          </a:bodyPr>
          <a:lstStyle/>
          <a:p>
            <a:r>
              <a:rPr lang="ru-RU" sz="96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ru-RU" sz="96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58204" cy="595219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Бабка — четыре снопа овса — колосьями вверх, накрытые пятым — колосьями вниз — от дождя.</a:t>
            </a:r>
          </a:p>
          <a:p>
            <a:r>
              <a:rPr lang="ru-RU" sz="2000" dirty="0" err="1" smtClean="0"/>
              <a:t>Баженый</a:t>
            </a:r>
            <a:r>
              <a:rPr lang="ru-RU" sz="2000" dirty="0" smtClean="0"/>
              <a:t> — любимый, от слова «</a:t>
            </a:r>
            <a:r>
              <a:rPr lang="ru-RU" sz="2000" dirty="0" err="1" smtClean="0"/>
              <a:t>бажать</a:t>
            </a:r>
            <a:r>
              <a:rPr lang="ru-RU" sz="2000" dirty="0" smtClean="0"/>
              <a:t>» — любить, желать, иметь склонность.</a:t>
            </a:r>
          </a:p>
          <a:p>
            <a:r>
              <a:rPr lang="ru-RU" sz="2000" dirty="0" err="1" smtClean="0"/>
              <a:t>Базланить</a:t>
            </a:r>
            <a:r>
              <a:rPr lang="ru-RU" sz="2000" dirty="0" smtClean="0"/>
              <a:t> — реветь, кричать.</a:t>
            </a:r>
          </a:p>
          <a:p>
            <a:r>
              <a:rPr lang="ru-RU" sz="2000" dirty="0" smtClean="0"/>
              <a:t>Барда — гуща, остатки от перегона хлебного вина, используемые на откорм скоту.</a:t>
            </a:r>
          </a:p>
          <a:p>
            <a:r>
              <a:rPr lang="ru-RU" sz="2000" dirty="0" smtClean="0"/>
              <a:t>Басок — краткая форма от слова «баской» — красивый, пригожий, украшенный.</a:t>
            </a:r>
          </a:p>
          <a:p>
            <a:r>
              <a:rPr lang="ru-RU" sz="2000" dirty="0" err="1" smtClean="0"/>
              <a:t>Бадог</a:t>
            </a:r>
            <a:r>
              <a:rPr lang="ru-RU" sz="2000" dirty="0" smtClean="0"/>
              <a:t> — батог, палка, посох, хлыст.</a:t>
            </a:r>
          </a:p>
          <a:p>
            <a:r>
              <a:rPr lang="ru-RU" sz="2000" dirty="0" err="1" smtClean="0"/>
              <a:t>Бахарь</a:t>
            </a:r>
            <a:r>
              <a:rPr lang="ru-RU" sz="2000" dirty="0" smtClean="0"/>
              <a:t> — говорун, краснобай.</a:t>
            </a:r>
          </a:p>
          <a:p>
            <a:r>
              <a:rPr lang="ru-RU" sz="2000" dirty="0" smtClean="0"/>
              <a:t>Баять — говорить, болтать, беседовать.</a:t>
            </a:r>
          </a:p>
          <a:p>
            <a:r>
              <a:rPr lang="ru-RU" sz="2000" dirty="0" smtClean="0"/>
              <a:t>Безвременье — беда, тяжелое испытание, время.</a:t>
            </a:r>
          </a:p>
          <a:p>
            <a:r>
              <a:rPr lang="ru-RU" sz="2000" dirty="0" smtClean="0"/>
              <a:t>Безмен — ручные весы с неравным рычагом и перемещающейся точкой опоры.</a:t>
            </a:r>
          </a:p>
          <a:p>
            <a:r>
              <a:rPr lang="ru-RU" sz="2000" dirty="0" err="1" smtClean="0"/>
              <a:t>Безобычный</a:t>
            </a:r>
            <a:r>
              <a:rPr lang="ru-RU" sz="2000" dirty="0" smtClean="0"/>
              <a:t> — не знающий обычаев, житейских правил, приличий.</a:t>
            </a:r>
          </a:p>
        </p:txBody>
      </p:sp>
      <p:pic>
        <p:nvPicPr>
          <p:cNvPr id="4" name="Рисунок 3" descr="m_866e36b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91500" y="0"/>
            <a:ext cx="952500" cy="952500"/>
          </a:xfrm>
          <a:prstGeom prst="rect">
            <a:avLst/>
          </a:prstGeom>
        </p:spPr>
      </p:pic>
    </p:spTree>
  </p:cSld>
  <p:clrMapOvr>
    <a:masterClrMapping/>
  </p:clrMapOvr>
  <p:transition advTm="5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58082" y="274638"/>
            <a:ext cx="1328718" cy="1143000"/>
          </a:xfrm>
        </p:spPr>
        <p:txBody>
          <a:bodyPr>
            <a:noAutofit/>
          </a:bodyPr>
          <a:lstStyle/>
          <a:p>
            <a:r>
              <a:rPr lang="ru-RU" sz="9600" dirty="0" smtClean="0"/>
              <a:t> </a:t>
            </a:r>
            <a:endParaRPr lang="ru-RU" sz="96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42844" y="428604"/>
            <a:ext cx="850112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Бердо — бремя, тяжесть, ноша; охапка, сколько можно </a:t>
            </a:r>
          </a:p>
          <a:p>
            <a:pPr>
              <a:buNone/>
            </a:pPr>
            <a:r>
              <a:rPr lang="ru-RU" sz="2000" dirty="0" smtClean="0"/>
              <a:t>     обнять руками.</a:t>
            </a:r>
          </a:p>
          <a:p>
            <a:r>
              <a:rPr lang="ru-RU" sz="2000" dirty="0" smtClean="0"/>
              <a:t>Беремя — бремя, тяжесть, ноша; охапка, сколько можно обнять руками.</a:t>
            </a:r>
          </a:p>
          <a:p>
            <a:r>
              <a:rPr lang="ru-RU" sz="2000" dirty="0" smtClean="0"/>
              <a:t>Бечева — прочная веревка, канат; бечевая тяга — передвижение судна бечевой, которую тянули по берегу люди или лошади.</a:t>
            </a:r>
          </a:p>
          <a:p>
            <a:r>
              <a:rPr lang="ru-RU" sz="2000" dirty="0" smtClean="0"/>
              <a:t>Бирка — палочка или дощечка, на которой зарубками или краской кладутся знаки, заметки.</a:t>
            </a:r>
          </a:p>
          <a:p>
            <a:r>
              <a:rPr lang="ru-RU" sz="2000" dirty="0" smtClean="0"/>
              <a:t>Бирюк — зверь, медведь.</a:t>
            </a:r>
          </a:p>
          <a:p>
            <a:r>
              <a:rPr lang="ru-RU" sz="2000" dirty="0" smtClean="0"/>
              <a:t>Бить челом — низко кланяться; просить о чем-либо; подносить подарок, сопровождая подношение просьбой.</a:t>
            </a:r>
          </a:p>
          <a:p>
            <a:r>
              <a:rPr lang="ru-RU" sz="2000" dirty="0" smtClean="0"/>
              <a:t>Биться об заклад — спорить на выигрыш.</a:t>
            </a:r>
          </a:p>
          <a:p>
            <a:r>
              <a:rPr lang="ru-RU" sz="2000" dirty="0" smtClean="0"/>
              <a:t>Бобыль — одинокий, бесприютный, бедный крестьянин.</a:t>
            </a:r>
          </a:p>
          <a:p>
            <a:r>
              <a:rPr lang="ru-RU" sz="2000" dirty="0" err="1" smtClean="0"/>
              <a:t>Боден</a:t>
            </a:r>
            <a:r>
              <a:rPr lang="ru-RU" sz="2000" dirty="0" smtClean="0"/>
              <a:t> — бодец, шпора на ногах петуха.</a:t>
            </a:r>
          </a:p>
          <a:p>
            <a:r>
              <a:rPr lang="ru-RU" sz="2000" dirty="0" err="1" smtClean="0"/>
              <a:t>Божедом</a:t>
            </a:r>
            <a:r>
              <a:rPr lang="ru-RU" sz="2000" dirty="0" smtClean="0"/>
              <a:t> — сторож на кладбище, могильщик, сторож, староста дома для престарелых, инвалидов</a:t>
            </a:r>
            <a:endParaRPr lang="ru-RU" sz="2000" dirty="0"/>
          </a:p>
        </p:txBody>
      </p:sp>
      <p:pic>
        <p:nvPicPr>
          <p:cNvPr id="4" name="Рисунок 3" descr="m_866e36b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929586" y="285728"/>
            <a:ext cx="952500" cy="952500"/>
          </a:xfrm>
          <a:prstGeom prst="rect">
            <a:avLst/>
          </a:prstGeom>
        </p:spPr>
      </p:pic>
    </p:spTree>
  </p:cSld>
  <p:clrMapOvr>
    <a:masterClrMapping/>
  </p:clrMapOvr>
  <p:transition advTm="5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372476" cy="6215106"/>
          </a:xfrm>
        </p:spPr>
        <p:txBody>
          <a:bodyPr>
            <a:normAutofit/>
          </a:bodyPr>
          <a:lstStyle/>
          <a:p>
            <a:r>
              <a:rPr lang="ru-RU" sz="9600" dirty="0" smtClean="0"/>
              <a:t>Устаревшие</a:t>
            </a:r>
            <a:br>
              <a:rPr lang="ru-RU" sz="9600" dirty="0" smtClean="0"/>
            </a:br>
            <a:r>
              <a:rPr lang="ru-RU" sz="9600" dirty="0" smtClean="0"/>
              <a:t>слова русского языка</a:t>
            </a:r>
            <a:endParaRPr lang="ru-RU" sz="9600" dirty="0"/>
          </a:p>
        </p:txBody>
      </p:sp>
    </p:spTree>
  </p:cSld>
  <p:clrMapOvr>
    <a:masterClrMapping/>
  </p:clrMapOvr>
  <p:transition advTm="5000">
    <p:circl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72396" y="357166"/>
            <a:ext cx="1257280" cy="1296974"/>
          </a:xfrm>
        </p:spPr>
        <p:txBody>
          <a:bodyPr>
            <a:noAutofit/>
          </a:bodyPr>
          <a:lstStyle/>
          <a:p>
            <a:r>
              <a:rPr lang="ru-RU" sz="9600" dirty="0" smtClean="0"/>
              <a:t> </a:t>
            </a:r>
            <a:endParaRPr lang="ru-RU" sz="9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00042"/>
            <a:ext cx="8229600" cy="5214974"/>
          </a:xfrm>
        </p:spPr>
        <p:txBody>
          <a:bodyPr>
            <a:noAutofit/>
          </a:bodyPr>
          <a:lstStyle/>
          <a:p>
            <a:r>
              <a:rPr lang="ru-RU" sz="2000" dirty="0" smtClean="0"/>
              <a:t>Бортник — человек, занимающийся лесным пчеловодством (от слова «борт» — </a:t>
            </a:r>
            <a:r>
              <a:rPr lang="ru-RU" sz="2000" dirty="0" err="1" smtClean="0"/>
              <a:t>дуплянистое</a:t>
            </a:r>
            <a:r>
              <a:rPr lang="ru-RU" sz="2000" dirty="0" smtClean="0"/>
              <a:t> дерево, в котором гнездятся пчелы).</a:t>
            </a:r>
          </a:p>
          <a:p>
            <a:r>
              <a:rPr lang="ru-RU" sz="2000" dirty="0" smtClean="0"/>
              <a:t>Ботало — колокольчик, колокольный язык, било.</a:t>
            </a:r>
          </a:p>
          <a:p>
            <a:r>
              <a:rPr lang="ru-RU" sz="2000" dirty="0" smtClean="0"/>
              <a:t>Бочаг — омут, яма, залитая водою.</a:t>
            </a:r>
          </a:p>
          <a:p>
            <a:r>
              <a:rPr lang="ru-RU" sz="2000" dirty="0" smtClean="0"/>
              <a:t>Бражник — пьяница.</a:t>
            </a:r>
          </a:p>
          <a:p>
            <a:r>
              <a:rPr lang="ru-RU" sz="2000" dirty="0" smtClean="0"/>
              <a:t>Брашно — пища, еда, хлеб-соль.</a:t>
            </a:r>
          </a:p>
          <a:p>
            <a:r>
              <a:rPr lang="ru-RU" sz="2000" dirty="0" smtClean="0"/>
              <a:t>Бредень — сеть, небольшой невод.</a:t>
            </a:r>
          </a:p>
          <a:p>
            <a:r>
              <a:rPr lang="ru-RU" sz="2000" dirty="0" smtClean="0"/>
              <a:t>Буерак — сухой овраг.</a:t>
            </a:r>
          </a:p>
          <a:p>
            <a:r>
              <a:rPr lang="ru-RU" sz="2000" dirty="0" smtClean="0"/>
              <a:t>Буза — каменная соль, которую давали животным.</a:t>
            </a:r>
          </a:p>
          <a:p>
            <a:r>
              <a:rPr lang="ru-RU" sz="2000" dirty="0" smtClean="0"/>
              <a:t>Булава — знак начальственной власти, также оружие (палица) или набалдашник.</a:t>
            </a:r>
          </a:p>
          <a:p>
            <a:r>
              <a:rPr lang="ru-RU" sz="2000" dirty="0" smtClean="0"/>
              <a:t>Бурачок — кузовок, небольшой короб из бересты.</a:t>
            </a:r>
          </a:p>
          <a:p>
            <a:endParaRPr lang="ru-RU" sz="2000" dirty="0" smtClean="0"/>
          </a:p>
          <a:p>
            <a:pPr>
              <a:buNone/>
            </a:pPr>
            <a:endParaRPr lang="ru-RU" sz="1600" dirty="0"/>
          </a:p>
        </p:txBody>
      </p:sp>
      <p:pic>
        <p:nvPicPr>
          <p:cNvPr id="4" name="Рисунок 3" descr="m_866e36b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91500" y="0"/>
            <a:ext cx="952500" cy="952500"/>
          </a:xfrm>
          <a:prstGeom prst="rect">
            <a:avLst/>
          </a:prstGeom>
        </p:spPr>
      </p:pic>
    </p:spTree>
  </p:cSld>
  <p:clrMapOvr>
    <a:masterClrMapping/>
  </p:clrMapOvr>
  <p:transition advTm="5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72396" y="500042"/>
            <a:ext cx="1114404" cy="1143000"/>
          </a:xfrm>
        </p:spPr>
        <p:txBody>
          <a:bodyPr>
            <a:noAutofit/>
          </a:bodyPr>
          <a:lstStyle/>
          <a:p>
            <a:r>
              <a:rPr lang="ru-RU" sz="9600" dirty="0" smtClean="0"/>
              <a:t> </a:t>
            </a:r>
            <a:endParaRPr lang="ru-RU" sz="9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401080" cy="595219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Бученье — от слова «бучить» — </a:t>
            </a:r>
          </a:p>
          <a:p>
            <a:pPr>
              <a:buNone/>
            </a:pPr>
            <a:r>
              <a:rPr lang="ru-RU" sz="2000" dirty="0" smtClean="0"/>
              <a:t>    вымачивать, белить холсты.</a:t>
            </a:r>
          </a:p>
          <a:p>
            <a:r>
              <a:rPr lang="ru-RU" sz="2000" dirty="0" smtClean="0"/>
              <a:t>Багряница - царское одеяние багряно-красного цвета.</a:t>
            </a:r>
          </a:p>
          <a:p>
            <a:r>
              <a:rPr lang="ru-RU" sz="2000" dirty="0" smtClean="0"/>
              <a:t>Басурман - иноземец, иноверец.</a:t>
            </a:r>
          </a:p>
          <a:p>
            <a:r>
              <a:rPr lang="ru-RU" sz="2000" dirty="0" err="1" smtClean="0"/>
              <a:t>Басьма</a:t>
            </a:r>
            <a:r>
              <a:rPr lang="ru-RU" sz="2000" dirty="0" smtClean="0"/>
              <a:t> - металлическая пластинка с изображением золотоордынского хана, которая выдавалась татарским послам в качестве верительной грамоты.</a:t>
            </a:r>
          </a:p>
          <a:p>
            <a:r>
              <a:rPr lang="ru-RU" sz="2000" dirty="0" smtClean="0"/>
              <a:t>Библейские общества - </a:t>
            </a:r>
            <a:r>
              <a:rPr lang="ru-RU" sz="2000" dirty="0" err="1" smtClean="0"/>
              <a:t>общества</a:t>
            </a:r>
            <a:r>
              <a:rPr lang="ru-RU" sz="2000" dirty="0" smtClean="0"/>
              <a:t>, ставившие себе целью распространять священное писание.</a:t>
            </a:r>
          </a:p>
          <a:p>
            <a:r>
              <a:rPr lang="ru-RU" sz="2000" dirty="0" smtClean="0"/>
              <a:t>Бирюч - вестник, глашатай в допетровской Руси.</a:t>
            </a:r>
          </a:p>
          <a:p>
            <a:r>
              <a:rPr lang="ru-RU" sz="2000" dirty="0" smtClean="0"/>
              <a:t>Бить - плоская проволочная нить, употребляемая для золотошвейной работы.</a:t>
            </a:r>
          </a:p>
          <a:p>
            <a:r>
              <a:rPr lang="ru-RU" sz="2000" dirty="0" smtClean="0"/>
              <a:t>Братчина - пир.</a:t>
            </a:r>
          </a:p>
          <a:p>
            <a:endParaRPr lang="ru-RU" dirty="0"/>
          </a:p>
        </p:txBody>
      </p:sp>
      <p:pic>
        <p:nvPicPr>
          <p:cNvPr id="4" name="Рисунок 3" descr="m_866e36b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91500" y="0"/>
            <a:ext cx="952500" cy="952500"/>
          </a:xfrm>
          <a:prstGeom prst="rect">
            <a:avLst/>
          </a:prstGeom>
        </p:spPr>
      </p:pic>
    </p:spTree>
  </p:cSld>
  <p:clrMapOvr>
    <a:masterClrMapping/>
  </p:clrMapOvr>
  <p:transition advTm="5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29520" y="428604"/>
            <a:ext cx="1185842" cy="1296974"/>
          </a:xfrm>
        </p:spPr>
        <p:txBody>
          <a:bodyPr>
            <a:noAutofit/>
          </a:bodyPr>
          <a:lstStyle/>
          <a:p>
            <a:r>
              <a:rPr lang="ru-RU" sz="9600" dirty="0" smtClean="0"/>
              <a:t> </a:t>
            </a:r>
            <a:endParaRPr lang="ru-RU" sz="9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785794"/>
            <a:ext cx="8072494" cy="5357850"/>
          </a:xfrm>
        </p:spPr>
        <p:txBody>
          <a:bodyPr>
            <a:normAutofit fontScale="77500" lnSpcReduction="20000"/>
          </a:bodyPr>
          <a:lstStyle/>
          <a:p>
            <a:r>
              <a:rPr lang="ru-RU" sz="2600" dirty="0" smtClean="0"/>
              <a:t>Вайи (день Вайи) - в России вербное воскресенье.</a:t>
            </a:r>
          </a:p>
          <a:p>
            <a:r>
              <a:rPr lang="ru-RU" sz="2600" dirty="0" smtClean="0"/>
              <a:t>Варган - старинный музыкальный инструмент в форме маленькой лиры из металла, с колеблющимся язычком.</a:t>
            </a:r>
          </a:p>
          <a:p>
            <a:r>
              <a:rPr lang="ru-RU" sz="2600" dirty="0" err="1" smtClean="0"/>
              <a:t>Верющий</a:t>
            </a:r>
            <a:r>
              <a:rPr lang="ru-RU" sz="2600" dirty="0" smtClean="0"/>
              <a:t> лист - верительная грамота.</a:t>
            </a:r>
          </a:p>
          <a:p>
            <a:r>
              <a:rPr lang="ru-RU" sz="2600" dirty="0" err="1" smtClean="0"/>
              <a:t>Выдыбай</a:t>
            </a:r>
            <a:r>
              <a:rPr lang="ru-RU" sz="2600" dirty="0" smtClean="0"/>
              <a:t> - согласно летописи, крик народа кинутому в Днепр идолу Перуна (</a:t>
            </a:r>
            <a:r>
              <a:rPr lang="ru-RU" sz="2600" dirty="0" err="1" smtClean="0"/>
              <a:t>выдыбать</a:t>
            </a:r>
            <a:r>
              <a:rPr lang="ru-RU" sz="2600" dirty="0" smtClean="0"/>
              <a:t> - выкарабкиваться, выплывать).</a:t>
            </a:r>
          </a:p>
          <a:p>
            <a:r>
              <a:rPr lang="ru-RU" sz="2600" dirty="0" err="1" smtClean="0"/>
              <a:t>Вадить</a:t>
            </a:r>
            <a:r>
              <a:rPr lang="ru-RU" sz="2600" dirty="0" smtClean="0"/>
              <a:t> — манить, привлекать, приучать.</a:t>
            </a:r>
          </a:p>
          <a:p>
            <a:r>
              <a:rPr lang="ru-RU" sz="2600" dirty="0" err="1" smtClean="0"/>
              <a:t>Ващец</a:t>
            </a:r>
            <a:r>
              <a:rPr lang="ru-RU" sz="2600" dirty="0" smtClean="0"/>
              <a:t> — ваша милость.</a:t>
            </a:r>
          </a:p>
          <a:p>
            <a:r>
              <a:rPr lang="ru-RU" sz="2600" dirty="0" err="1" smtClean="0"/>
              <a:t>Ведрина</a:t>
            </a:r>
            <a:r>
              <a:rPr lang="ru-RU" sz="2600" dirty="0" smtClean="0"/>
              <a:t> — от слова «вёдро» — ясная, теплая, сухая погода (не зимняя).</a:t>
            </a:r>
          </a:p>
          <a:p>
            <a:r>
              <a:rPr lang="ru-RU" sz="2600" dirty="0" err="1" smtClean="0"/>
              <a:t>Вежество</a:t>
            </a:r>
            <a:r>
              <a:rPr lang="ru-RU" sz="2600" dirty="0" smtClean="0"/>
              <a:t> — воспитанность, учтивость, вежливость.</a:t>
            </a:r>
          </a:p>
          <a:p>
            <a:r>
              <a:rPr lang="ru-RU" sz="2600" dirty="0" smtClean="0"/>
              <a:t>Великий четверток — четверг на последней неделе великого поста (перед пасхой).</a:t>
            </a:r>
          </a:p>
          <a:p>
            <a:r>
              <a:rPr lang="ru-RU" sz="2600" dirty="0" smtClean="0"/>
              <a:t>Верея — один из столбов, на который навешиваются ворота.</a:t>
            </a:r>
          </a:p>
          <a:p>
            <a:r>
              <a:rPr lang="ru-RU" sz="2600" dirty="0" err="1" smtClean="0"/>
              <a:t>Верстень</a:t>
            </a:r>
            <a:r>
              <a:rPr lang="ru-RU" sz="2600" dirty="0" smtClean="0"/>
              <a:t> — верста.</a:t>
            </a:r>
          </a:p>
          <a:p>
            <a:r>
              <a:rPr lang="ru-RU" sz="2600" dirty="0" smtClean="0"/>
              <a:t>Верша — рыболовный снаряд, сделанный из прутьев.</a:t>
            </a:r>
          </a:p>
          <a:p>
            <a:endParaRPr lang="ru-RU" sz="3200" dirty="0" smtClean="0"/>
          </a:p>
          <a:p>
            <a:pPr>
              <a:buNone/>
            </a:pPr>
            <a:endParaRPr lang="ru-RU" sz="4400" dirty="0" smtClean="0"/>
          </a:p>
        </p:txBody>
      </p:sp>
      <p:pic>
        <p:nvPicPr>
          <p:cNvPr id="4" name="Рисунок 3" descr="m_0fa34f7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91500" y="0"/>
            <a:ext cx="952500" cy="952500"/>
          </a:xfrm>
          <a:prstGeom prst="rect">
            <a:avLst/>
          </a:prstGeom>
        </p:spPr>
      </p:pic>
    </p:spTree>
  </p:cSld>
  <p:clrMapOvr>
    <a:masterClrMapping/>
  </p:clrMapOvr>
  <p:transition advTm="5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29520" y="571480"/>
            <a:ext cx="1185842" cy="1000132"/>
          </a:xfrm>
        </p:spPr>
        <p:txBody>
          <a:bodyPr>
            <a:noAutofit/>
          </a:bodyPr>
          <a:lstStyle/>
          <a:p>
            <a:r>
              <a:rPr lang="ru-RU" sz="9600" dirty="0" smtClean="0"/>
              <a:t> </a:t>
            </a:r>
            <a:endParaRPr lang="ru-RU" sz="9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00042"/>
            <a:ext cx="8358246" cy="5595004"/>
          </a:xfrm>
        </p:spPr>
        <p:txBody>
          <a:bodyPr>
            <a:normAutofit fontScale="62500" lnSpcReduction="20000"/>
          </a:bodyPr>
          <a:lstStyle/>
          <a:p>
            <a:r>
              <a:rPr lang="ru-RU" dirty="0" err="1" smtClean="0"/>
              <a:t>Веселко</a:t>
            </a:r>
            <a:r>
              <a:rPr lang="ru-RU" dirty="0" smtClean="0"/>
              <a:t> — мешалка.</a:t>
            </a:r>
          </a:p>
          <a:p>
            <a:r>
              <a:rPr lang="ru-RU" dirty="0" smtClean="0"/>
              <a:t>Вица, </a:t>
            </a:r>
            <a:r>
              <a:rPr lang="ru-RU" dirty="0" err="1" smtClean="0"/>
              <a:t>вичка</a:t>
            </a:r>
            <a:r>
              <a:rPr lang="ru-RU" dirty="0" smtClean="0"/>
              <a:t> — хворостинка, прут, хлыст.</a:t>
            </a:r>
          </a:p>
          <a:p>
            <a:r>
              <a:rPr lang="ru-RU" dirty="0" err="1" smtClean="0"/>
              <a:t>Водильщик</a:t>
            </a:r>
            <a:r>
              <a:rPr lang="ru-RU" dirty="0" smtClean="0"/>
              <a:t> — вожак медведя.</a:t>
            </a:r>
          </a:p>
          <a:p>
            <a:r>
              <a:rPr lang="ru-RU" dirty="0" smtClean="0"/>
              <a:t>Войт — старшина в сельском округе, выборный староста.</a:t>
            </a:r>
          </a:p>
          <a:p>
            <a:r>
              <a:rPr lang="ru-RU" dirty="0" smtClean="0"/>
              <a:t>Волок — от слова «волочить», путь на водоразделе, по которому переволакивают грузы и лодки.</a:t>
            </a:r>
          </a:p>
          <a:p>
            <a:r>
              <a:rPr lang="ru-RU" dirty="0" err="1" smtClean="0"/>
              <a:t>Волостник</a:t>
            </a:r>
            <a:r>
              <a:rPr lang="ru-RU" dirty="0" smtClean="0"/>
              <a:t> — женский головной убор, род шапочки.</a:t>
            </a:r>
          </a:p>
          <a:p>
            <a:r>
              <a:rPr lang="ru-RU" dirty="0" err="1" smtClean="0"/>
              <a:t>Ворогуха</a:t>
            </a:r>
            <a:r>
              <a:rPr lang="ru-RU" dirty="0" smtClean="0"/>
              <a:t>, </a:t>
            </a:r>
            <a:r>
              <a:rPr lang="ru-RU" dirty="0" err="1" smtClean="0"/>
              <a:t>ворогуша</a:t>
            </a:r>
            <a:r>
              <a:rPr lang="ru-RU" dirty="0" smtClean="0"/>
              <a:t> — ворожея, гадалка, злоумышленница.</a:t>
            </a:r>
          </a:p>
          <a:p>
            <a:r>
              <a:rPr lang="ru-RU" dirty="0" err="1" smtClean="0"/>
              <a:t>Воровина</a:t>
            </a:r>
            <a:r>
              <a:rPr lang="ru-RU" dirty="0" smtClean="0"/>
              <a:t> — сапожная дратва, также веревка, аркан.</a:t>
            </a:r>
          </a:p>
          <a:p>
            <a:r>
              <a:rPr lang="ru-RU" dirty="0" smtClean="0"/>
              <a:t>Вотчина — родовое именье землевладельца, переходящее по наследству.</a:t>
            </a:r>
          </a:p>
          <a:p>
            <a:r>
              <a:rPr lang="ru-RU" dirty="0" err="1" smtClean="0"/>
              <a:t>Временьщик</a:t>
            </a:r>
            <a:r>
              <a:rPr lang="ru-RU" dirty="0" smtClean="0"/>
              <a:t> — человек, достигший высокого положения благодаря случаю.</a:t>
            </a:r>
          </a:p>
          <a:p>
            <a:r>
              <a:rPr lang="ru-RU" dirty="0" err="1" smtClean="0"/>
              <a:t>Вскую</a:t>
            </a:r>
            <a:r>
              <a:rPr lang="ru-RU" dirty="0" smtClean="0"/>
              <a:t> — попусту, напрасно, зря.</a:t>
            </a:r>
          </a:p>
          <a:p>
            <a:r>
              <a:rPr lang="ru-RU" dirty="0" err="1" smtClean="0"/>
              <a:t>Всугонь</a:t>
            </a:r>
            <a:r>
              <a:rPr lang="ru-RU" dirty="0" smtClean="0"/>
              <a:t> — вдогонку.</a:t>
            </a:r>
          </a:p>
          <a:p>
            <a:r>
              <a:rPr lang="ru-RU" dirty="0" smtClean="0"/>
              <a:t>Вчуже — со стороны, не будучи в близких отношениях.</a:t>
            </a:r>
          </a:p>
          <a:p>
            <a:r>
              <a:rPr lang="ru-RU" dirty="0" smtClean="0"/>
              <a:t>Выть — время еды, также доля пищи, часть еды.</a:t>
            </a:r>
          </a:p>
          <a:p>
            <a:endParaRPr lang="ru-RU" dirty="0"/>
          </a:p>
        </p:txBody>
      </p:sp>
      <p:pic>
        <p:nvPicPr>
          <p:cNvPr id="4" name="Рисунок 3" descr="m_0fa34f7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91500" y="0"/>
            <a:ext cx="952500" cy="952500"/>
          </a:xfrm>
          <a:prstGeom prst="rect">
            <a:avLst/>
          </a:prstGeom>
        </p:spPr>
      </p:pic>
    </p:spTree>
  </p:cSld>
  <p:clrMapOvr>
    <a:masterClrMapping/>
  </p:clrMapOvr>
  <p:transition advTm="5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857232"/>
            <a:ext cx="8286808" cy="4572032"/>
          </a:xfrm>
        </p:spPr>
        <p:txBody>
          <a:bodyPr>
            <a:normAutofit fontScale="85000" lnSpcReduction="20000"/>
          </a:bodyPr>
          <a:lstStyle/>
          <a:p>
            <a:r>
              <a:rPr lang="ru-RU" sz="2400" dirty="0" err="1" smtClean="0"/>
              <a:t>Гарчик</a:t>
            </a:r>
            <a:r>
              <a:rPr lang="ru-RU" sz="2400" dirty="0" smtClean="0"/>
              <a:t> — горшок, кринка.</a:t>
            </a:r>
          </a:p>
          <a:p>
            <a:r>
              <a:rPr lang="ru-RU" sz="2400" dirty="0" err="1" smtClean="0"/>
              <a:t>Гатки</a:t>
            </a:r>
            <a:r>
              <a:rPr lang="ru-RU" sz="2400" dirty="0" smtClean="0"/>
              <a:t>, гать — настил из бревен или хвороста на  </a:t>
            </a:r>
          </a:p>
          <a:p>
            <a:pPr>
              <a:buNone/>
            </a:pPr>
            <a:r>
              <a:rPr lang="ru-RU" sz="2400" dirty="0"/>
              <a:t> </a:t>
            </a:r>
            <a:r>
              <a:rPr lang="ru-RU" sz="2400" dirty="0" smtClean="0"/>
              <a:t>    топком месте. </a:t>
            </a:r>
          </a:p>
          <a:p>
            <a:r>
              <a:rPr lang="ru-RU" sz="2400" dirty="0" smtClean="0"/>
              <a:t>Нагатить — настлать гать.</a:t>
            </a:r>
          </a:p>
          <a:p>
            <a:r>
              <a:rPr lang="ru-RU" sz="2400" dirty="0" smtClean="0"/>
              <a:t>Гашник — пояс, ремень, шнурок для завязки штанов.</a:t>
            </a:r>
          </a:p>
          <a:p>
            <a:r>
              <a:rPr lang="ru-RU" sz="2400" dirty="0" smtClean="0"/>
              <a:t>Гинуть — сгинуть, пропадать.</a:t>
            </a:r>
          </a:p>
          <a:p>
            <a:r>
              <a:rPr lang="ru-RU" sz="2400" dirty="0" smtClean="0"/>
              <a:t>Говеть — соблюдать пост, воздерживаться от пищи.</a:t>
            </a:r>
          </a:p>
          <a:p>
            <a:r>
              <a:rPr lang="ru-RU" sz="2400" dirty="0" smtClean="0"/>
              <a:t>Говоря — речь.</a:t>
            </a:r>
          </a:p>
          <a:p>
            <a:r>
              <a:rPr lang="ru-RU" sz="2400" dirty="0" smtClean="0"/>
              <a:t>Гоголь — птица из породы уток-нырков.</a:t>
            </a:r>
          </a:p>
          <a:p>
            <a:r>
              <a:rPr lang="ru-RU" sz="2400" dirty="0" smtClean="0"/>
              <a:t>Годы </a:t>
            </a:r>
            <a:r>
              <a:rPr lang="ru-RU" sz="2400" dirty="0" err="1" smtClean="0"/>
              <a:t>годуй</a:t>
            </a:r>
            <a:r>
              <a:rPr lang="ru-RU" sz="2400" dirty="0" smtClean="0"/>
              <a:t> — </a:t>
            </a:r>
            <a:r>
              <a:rPr lang="ru-RU" sz="2400" dirty="0" err="1" smtClean="0"/>
              <a:t>годы</a:t>
            </a:r>
            <a:r>
              <a:rPr lang="ru-RU" sz="2400" dirty="0" smtClean="0"/>
              <a:t> живи, от слова «</a:t>
            </a:r>
            <a:r>
              <a:rPr lang="ru-RU" sz="2400" dirty="0" err="1" smtClean="0"/>
              <a:t>годовать</a:t>
            </a:r>
            <a:r>
              <a:rPr lang="ru-RU" sz="2400" dirty="0" smtClean="0"/>
              <a:t>» — жить.</a:t>
            </a:r>
          </a:p>
          <a:p>
            <a:r>
              <a:rPr lang="ru-RU" sz="2400" dirty="0" err="1" smtClean="0"/>
              <a:t>Голбчик</a:t>
            </a:r>
            <a:r>
              <a:rPr lang="ru-RU" sz="2400" dirty="0" smtClean="0"/>
              <a:t> — голбец, отгородка в виде чулана в избе между печью и полатями, </a:t>
            </a:r>
            <a:r>
              <a:rPr lang="ru-RU" sz="2400" dirty="0" err="1" smtClean="0"/>
              <a:t>припечье</a:t>
            </a:r>
            <a:r>
              <a:rPr lang="ru-RU" sz="2400" dirty="0" smtClean="0"/>
              <a:t> со ступеньками для </a:t>
            </a:r>
            <a:r>
              <a:rPr lang="ru-RU" sz="2400" dirty="0" err="1" smtClean="0"/>
              <a:t>всхода</a:t>
            </a:r>
            <a:r>
              <a:rPr lang="ru-RU" sz="2400" dirty="0" smtClean="0"/>
              <a:t> на печь и полати и </a:t>
            </a:r>
            <a:r>
              <a:rPr lang="ru-RU" sz="2400" dirty="0" err="1" smtClean="0"/>
              <a:t>и</a:t>
            </a:r>
            <a:r>
              <a:rPr lang="ru-RU" sz="2400" dirty="0" smtClean="0"/>
              <a:t> с лазом в подполье.</a:t>
            </a:r>
          </a:p>
          <a:p>
            <a:r>
              <a:rPr lang="ru-RU" sz="2400" dirty="0" err="1" smtClean="0"/>
              <a:t>Голдеть</a:t>
            </a:r>
            <a:r>
              <a:rPr lang="ru-RU" sz="2400" dirty="0" smtClean="0"/>
              <a:t>, </a:t>
            </a:r>
            <a:r>
              <a:rPr lang="ru-RU" sz="2400" dirty="0" err="1" smtClean="0"/>
              <a:t>голдобить</a:t>
            </a:r>
            <a:r>
              <a:rPr lang="ru-RU" sz="2400" dirty="0" smtClean="0"/>
              <a:t> — шумно разговаривать, кричать, браниться.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m_5aedcd4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91500" y="0"/>
            <a:ext cx="952500" cy="952500"/>
          </a:xfrm>
          <a:prstGeom prst="rect">
            <a:avLst/>
          </a:prstGeom>
        </p:spPr>
      </p:pic>
    </p:spTree>
  </p:cSld>
  <p:clrMapOvr>
    <a:masterClrMapping/>
  </p:clrMapOvr>
  <p:transition advTm="5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071546"/>
            <a:ext cx="8286808" cy="4714908"/>
          </a:xfrm>
        </p:spPr>
        <p:txBody>
          <a:bodyPr>
            <a:normAutofit fontScale="85000" lnSpcReduction="10000"/>
          </a:bodyPr>
          <a:lstStyle/>
          <a:p>
            <a:r>
              <a:rPr lang="ru-RU" sz="2400" dirty="0" smtClean="0"/>
              <a:t>Голик — веник без листьев.</a:t>
            </a:r>
          </a:p>
          <a:p>
            <a:r>
              <a:rPr lang="ru-RU" sz="2400" dirty="0" smtClean="0"/>
              <a:t>Голица — кожаная рукавица без подкладки.</a:t>
            </a:r>
          </a:p>
          <a:p>
            <a:r>
              <a:rPr lang="ru-RU" sz="2400" dirty="0" err="1" smtClean="0"/>
              <a:t>Голомя</a:t>
            </a:r>
            <a:r>
              <a:rPr lang="ru-RU" sz="2400" dirty="0" smtClean="0"/>
              <a:t> — открытое море.</a:t>
            </a:r>
          </a:p>
          <a:p>
            <a:r>
              <a:rPr lang="ru-RU" sz="2400" dirty="0" smtClean="0"/>
              <a:t>Голь — оборванцы, голяки, нищие.</a:t>
            </a:r>
          </a:p>
          <a:p>
            <a:r>
              <a:rPr lang="ru-RU" sz="2400" dirty="0" smtClean="0"/>
              <a:t>Горка — погост, место, где жили служители церкви.</a:t>
            </a:r>
          </a:p>
          <a:p>
            <a:r>
              <a:rPr lang="ru-RU" sz="2400" dirty="0" smtClean="0"/>
              <a:t>Горница — чистая половина избы.</a:t>
            </a:r>
          </a:p>
          <a:p>
            <a:r>
              <a:rPr lang="ru-RU" sz="2400" dirty="0" smtClean="0"/>
              <a:t>Гривна — старинная монета достоинством в десять копеек.</a:t>
            </a:r>
          </a:p>
          <a:p>
            <a:r>
              <a:rPr lang="ru-RU" sz="2600" dirty="0" smtClean="0"/>
              <a:t>Грош — старинная монета достоинством в две копейки.</a:t>
            </a:r>
          </a:p>
          <a:p>
            <a:r>
              <a:rPr lang="ru-RU" sz="2600" dirty="0" smtClean="0"/>
              <a:t>Грумант — старинное русское название архипелага Шпицбер-     ген, открытого нашими поморами в ХV веке.</a:t>
            </a:r>
          </a:p>
          <a:p>
            <a:r>
              <a:rPr lang="ru-RU" sz="2600" dirty="0" smtClean="0"/>
              <a:t>Грунь, </a:t>
            </a:r>
            <a:r>
              <a:rPr lang="ru-RU" sz="2600" dirty="0" err="1" smtClean="0"/>
              <a:t>груна</a:t>
            </a:r>
            <a:r>
              <a:rPr lang="ru-RU" sz="2600" dirty="0" smtClean="0"/>
              <a:t> — тихая конская рысь.</a:t>
            </a:r>
          </a:p>
          <a:p>
            <a:r>
              <a:rPr lang="ru-RU" sz="2600" dirty="0" smtClean="0"/>
              <a:t>Грядка — шест, жердь, подвешенная или приделанная лежмя, перекладина, жердочка в избе, от стены к стене</a:t>
            </a:r>
            <a:r>
              <a:rPr lang="ru-RU" sz="2900" dirty="0" smtClean="0"/>
              <a:t>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Рисунок 4" descr="m_5aedcd4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91500" y="0"/>
            <a:ext cx="952500" cy="952500"/>
          </a:xfrm>
          <a:prstGeom prst="rect">
            <a:avLst/>
          </a:prstGeom>
        </p:spPr>
      </p:pic>
    </p:spTree>
  </p:cSld>
  <p:clrMapOvr>
    <a:masterClrMapping/>
  </p:clrMapOvr>
  <p:transition advTm="5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29520" y="274638"/>
            <a:ext cx="1257280" cy="1143000"/>
          </a:xfrm>
        </p:spPr>
        <p:txBody>
          <a:bodyPr>
            <a:noAutofit/>
          </a:bodyPr>
          <a:lstStyle/>
          <a:p>
            <a:r>
              <a:rPr lang="ru-RU" sz="9600" dirty="0" smtClean="0"/>
              <a:t> </a:t>
            </a:r>
            <a:endParaRPr lang="ru-RU" sz="9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142984"/>
            <a:ext cx="7715304" cy="4786346"/>
          </a:xfrm>
        </p:spPr>
        <p:txBody>
          <a:bodyPr>
            <a:normAutofit fontScale="92500"/>
          </a:bodyPr>
          <a:lstStyle/>
          <a:p>
            <a:r>
              <a:rPr lang="ru-RU" sz="2200" dirty="0" smtClean="0"/>
              <a:t>Гуж — петля, которая скрепляет оглобли и дугу.</a:t>
            </a:r>
          </a:p>
          <a:p>
            <a:r>
              <a:rPr lang="ru-RU" sz="2200" dirty="0" smtClean="0"/>
              <a:t>Гумно — место для хранения хлеба в снопах и молотьбы, крытый ток.</a:t>
            </a:r>
          </a:p>
          <a:p>
            <a:r>
              <a:rPr lang="ru-RU" sz="2200" dirty="0" smtClean="0"/>
              <a:t>Гуня, гунька — старая, истрепанная одежда.</a:t>
            </a:r>
          </a:p>
          <a:p>
            <a:r>
              <a:rPr lang="ru-RU" sz="2200" dirty="0" smtClean="0"/>
              <a:t>Гвельфы и гибеллины - две враждующие политические партии в Италии XII-XIII вв., одна из которых защищала императорскую власть (гибеллины), а другая - папскую (гвельфы).</a:t>
            </a:r>
          </a:p>
          <a:p>
            <a:r>
              <a:rPr lang="ru-RU" sz="2200" dirty="0" smtClean="0"/>
              <a:t>Гиперборейский - северный.</a:t>
            </a:r>
          </a:p>
          <a:p>
            <a:r>
              <a:rPr lang="ru-RU" sz="2200" dirty="0" smtClean="0"/>
              <a:t>Голиаф - библейский великан, убитый царем Давидом. В переносном смысле - человек очень высокого роста.</a:t>
            </a:r>
          </a:p>
          <a:p>
            <a:r>
              <a:rPr lang="ru-RU" sz="2200" dirty="0" smtClean="0"/>
              <a:t>Горлатная шапка - высокая меховая шапка, на которую употреблялся мех от горла зверя.</a:t>
            </a:r>
          </a:p>
          <a:p>
            <a:r>
              <a:rPr lang="ru-RU" sz="2200" dirty="0" smtClean="0"/>
              <a:t>Гридня - палата для дружинников.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m_5aedcd4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91500" y="0"/>
            <a:ext cx="952500" cy="952500"/>
          </a:xfrm>
          <a:prstGeom prst="rect">
            <a:avLst/>
          </a:prstGeom>
        </p:spPr>
      </p:pic>
    </p:spTree>
  </p:cSld>
  <p:clrMapOvr>
    <a:masterClrMapping/>
  </p:clrMapOvr>
  <p:transition advTm="5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58082" y="274638"/>
            <a:ext cx="1328718" cy="1143000"/>
          </a:xfrm>
        </p:spPr>
        <p:txBody>
          <a:bodyPr>
            <a:noAutofit/>
          </a:bodyPr>
          <a:lstStyle/>
          <a:p>
            <a:r>
              <a:rPr lang="ru-RU" sz="9600" dirty="0" smtClean="0"/>
              <a:t> </a:t>
            </a:r>
            <a:endParaRPr lang="ru-RU" sz="9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71480"/>
            <a:ext cx="8186766" cy="5143536"/>
          </a:xfrm>
        </p:spPr>
        <p:txBody>
          <a:bodyPr>
            <a:normAutofit fontScale="85000" lnSpcReduction="10000"/>
          </a:bodyPr>
          <a:lstStyle/>
          <a:p>
            <a:r>
              <a:rPr lang="ru-RU" sz="2400" dirty="0" err="1" smtClean="0"/>
              <a:t>Даве</a:t>
            </a:r>
            <a:r>
              <a:rPr lang="ru-RU" sz="2400" dirty="0" smtClean="0"/>
              <a:t> — недавно.</a:t>
            </a:r>
          </a:p>
          <a:p>
            <a:r>
              <a:rPr lang="ru-RU" sz="2400" dirty="0" err="1" smtClean="0"/>
              <a:t>Дворница</a:t>
            </a:r>
            <a:r>
              <a:rPr lang="ru-RU" sz="2400" dirty="0" smtClean="0"/>
              <a:t> — хозяйка постоялого двора.</a:t>
            </a:r>
          </a:p>
          <a:p>
            <a:r>
              <a:rPr lang="ru-RU" sz="2400" dirty="0" err="1" smtClean="0"/>
              <a:t>Дежа</a:t>
            </a:r>
            <a:r>
              <a:rPr lang="ru-RU" sz="2400" dirty="0" smtClean="0"/>
              <a:t>, дежка — квашня, кадка. </a:t>
            </a:r>
          </a:p>
          <a:p>
            <a:r>
              <a:rPr lang="ru-RU" sz="2400" dirty="0" smtClean="0"/>
              <a:t>Дел — дележ.</a:t>
            </a:r>
          </a:p>
          <a:p>
            <a:r>
              <a:rPr lang="ru-RU" sz="2400" dirty="0" err="1" smtClean="0"/>
              <a:t>Делёнка</a:t>
            </a:r>
            <a:r>
              <a:rPr lang="ru-RU" sz="2400" dirty="0" smtClean="0"/>
              <a:t> — женщина, постоянно занятая делом, рукоделием.</a:t>
            </a:r>
          </a:p>
          <a:p>
            <a:r>
              <a:rPr lang="ru-RU" sz="2400" dirty="0" smtClean="0"/>
              <a:t>Деньга — старинная монета достоинством в две полушки или в полкопейки; деньги, капитал, богатство.</a:t>
            </a:r>
          </a:p>
          <a:p>
            <a:r>
              <a:rPr lang="ru-RU" sz="2400" dirty="0" smtClean="0"/>
              <a:t>Доброхот — доброжелатель, покровитель.</a:t>
            </a:r>
          </a:p>
          <a:p>
            <a:r>
              <a:rPr lang="ru-RU" sz="2400" dirty="0" smtClean="0"/>
              <a:t>Довод — донос, обличенье, жалоба.</a:t>
            </a:r>
          </a:p>
          <a:p>
            <a:r>
              <a:rPr lang="ru-RU" sz="2400" dirty="0" err="1" smtClean="0"/>
              <a:t>Доволе</a:t>
            </a:r>
            <a:r>
              <a:rPr lang="ru-RU" sz="2400" dirty="0" smtClean="0"/>
              <a:t>, </a:t>
            </a:r>
            <a:r>
              <a:rPr lang="ru-RU" sz="2400" dirty="0" err="1" smtClean="0"/>
              <a:t>доволи</a:t>
            </a:r>
            <a:r>
              <a:rPr lang="ru-RU" sz="2400" dirty="0" smtClean="0"/>
              <a:t> — сколько хочешь, сколько нужно, достаточно.</a:t>
            </a:r>
          </a:p>
          <a:p>
            <a:r>
              <a:rPr lang="ru-RU" sz="2400" dirty="0" smtClean="0"/>
              <a:t>Докука — надоедливая просьба, также скучное, надоевшее дело.</a:t>
            </a:r>
          </a:p>
          <a:p>
            <a:r>
              <a:rPr lang="ru-RU" sz="2400" dirty="0" smtClean="0"/>
              <a:t>Долить — одолевать.</a:t>
            </a:r>
          </a:p>
          <a:p>
            <a:r>
              <a:rPr lang="ru-RU" sz="2400" dirty="0" smtClean="0"/>
              <a:t>Доля — участок, пай, надел, жребий; участь, судьба, рок.</a:t>
            </a:r>
          </a:p>
          <a:p>
            <a:r>
              <a:rPr lang="ru-RU" sz="2400" dirty="0" smtClean="0"/>
              <a:t>Домовина — гроб.</a:t>
            </a:r>
          </a:p>
          <a:p>
            <a:pPr>
              <a:buNone/>
            </a:pPr>
            <a:endParaRPr lang="ru-RU" sz="2900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m_b536c91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91500" y="0"/>
            <a:ext cx="952500" cy="952500"/>
          </a:xfrm>
          <a:prstGeom prst="rect">
            <a:avLst/>
          </a:prstGeom>
        </p:spPr>
      </p:pic>
    </p:spTree>
  </p:cSld>
  <p:clrMapOvr>
    <a:masterClrMapping/>
  </p:clrMapOvr>
  <p:transition advTm="5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58082" y="274638"/>
            <a:ext cx="1328718" cy="1143000"/>
          </a:xfrm>
        </p:spPr>
        <p:txBody>
          <a:bodyPr>
            <a:noAutofit/>
          </a:bodyPr>
          <a:lstStyle/>
          <a:p>
            <a:r>
              <a:rPr lang="ru-RU" sz="9600" dirty="0" smtClean="0"/>
              <a:t> </a:t>
            </a:r>
            <a:endParaRPr lang="ru-RU" sz="9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58204" cy="6023632"/>
          </a:xfrm>
        </p:spPr>
        <p:txBody>
          <a:bodyPr>
            <a:noAutofit/>
          </a:bodyPr>
          <a:lstStyle/>
          <a:p>
            <a:r>
              <a:rPr lang="ru-RU" sz="2000" dirty="0" smtClean="0"/>
              <a:t>Дресва — крупный песок, который употребляется при </a:t>
            </a:r>
          </a:p>
          <a:p>
            <a:pPr>
              <a:buNone/>
            </a:pPr>
            <a:r>
              <a:rPr lang="ru-RU" sz="2000" dirty="0" smtClean="0"/>
              <a:t>      мытье некрашеных полов, стен, лавок.</a:t>
            </a:r>
          </a:p>
          <a:p>
            <a:r>
              <a:rPr lang="ru-RU" sz="2000" dirty="0" smtClean="0"/>
              <a:t>Дубец — молодой дуб, дубок, полка, посох, розга, хворостина.</a:t>
            </a:r>
          </a:p>
          <a:p>
            <a:r>
              <a:rPr lang="ru-RU" sz="2000" dirty="0" smtClean="0"/>
              <a:t>Дышло — одиночная оглобля, укрепленная к передней оси для поворота повозки, при парной запряжке.</a:t>
            </a:r>
          </a:p>
          <a:p>
            <a:r>
              <a:rPr lang="ru-RU" sz="2000" dirty="0" smtClean="0"/>
              <a:t>Детинец (кремль) - старинное название центральной укрепленной части древних русских городов, обнесенной стенами с башнями.</a:t>
            </a:r>
          </a:p>
          <a:p>
            <a:r>
              <a:rPr lang="ru-RU" sz="2000" dirty="0" err="1" smtClean="0"/>
              <a:t>Домовище</a:t>
            </a:r>
            <a:r>
              <a:rPr lang="ru-RU" sz="2000" dirty="0" smtClean="0"/>
              <a:t> - гроб.</a:t>
            </a:r>
          </a:p>
          <a:p>
            <a:r>
              <a:rPr lang="ru-RU" sz="2000" dirty="0" err="1" smtClean="0"/>
              <a:t>Дория</a:t>
            </a:r>
            <a:r>
              <a:rPr lang="ru-RU" sz="2000" dirty="0" smtClean="0"/>
              <a:t> - море (перс.).</a:t>
            </a:r>
          </a:p>
          <a:p>
            <a:r>
              <a:rPr lang="ru-RU" sz="2000" dirty="0" smtClean="0"/>
              <a:t>Донце — дощечка, на которую садится пряха и в которую вставляется гребень и </a:t>
            </a:r>
            <a:r>
              <a:rPr lang="ru-RU" sz="2000" dirty="0" err="1" smtClean="0"/>
              <a:t>куделя</a:t>
            </a:r>
            <a:r>
              <a:rPr lang="ru-RU" sz="2000" dirty="0" smtClean="0"/>
              <a:t>.</a:t>
            </a:r>
          </a:p>
          <a:p>
            <a:r>
              <a:rPr lang="ru-RU" sz="2000" dirty="0" err="1" smtClean="0"/>
              <a:t>Доправить</a:t>
            </a:r>
            <a:r>
              <a:rPr lang="ru-RU" sz="2000" dirty="0" smtClean="0"/>
              <a:t> — стребовать подать, долг.</a:t>
            </a:r>
          </a:p>
          <a:p>
            <a:pPr>
              <a:buNone/>
            </a:pPr>
            <a:r>
              <a:rPr lang="ru-RU" sz="2000" dirty="0" smtClean="0"/>
              <a:t>      Дербентское море, или </a:t>
            </a:r>
            <a:r>
              <a:rPr lang="ru-RU" sz="2000" dirty="0" err="1" smtClean="0"/>
              <a:t>дория</a:t>
            </a:r>
            <a:r>
              <a:rPr lang="ru-RU" sz="2000" dirty="0" smtClean="0"/>
              <a:t> </a:t>
            </a:r>
            <a:r>
              <a:rPr lang="ru-RU" sz="2000" dirty="0" err="1" smtClean="0"/>
              <a:t>Хвалынская</a:t>
            </a:r>
            <a:r>
              <a:rPr lang="ru-RU" sz="2000" dirty="0" smtClean="0"/>
              <a:t> - Каспийское море.</a:t>
            </a:r>
          </a:p>
          <a:p>
            <a:r>
              <a:rPr lang="ru-RU" sz="2000" dirty="0" smtClean="0"/>
              <a:t>Индийское море, или </a:t>
            </a:r>
            <a:r>
              <a:rPr lang="ru-RU" sz="2000" dirty="0" err="1" smtClean="0"/>
              <a:t>дория</a:t>
            </a:r>
            <a:r>
              <a:rPr lang="ru-RU" sz="2000" dirty="0" smtClean="0"/>
              <a:t> </a:t>
            </a:r>
            <a:r>
              <a:rPr lang="ru-RU" sz="2000" dirty="0" err="1" smtClean="0"/>
              <a:t>Индустанская</a:t>
            </a:r>
            <a:r>
              <a:rPr lang="ru-RU" sz="2000" dirty="0" smtClean="0"/>
              <a:t> - Индийский океан.</a:t>
            </a:r>
          </a:p>
          <a:p>
            <a:r>
              <a:rPr lang="ru-RU" sz="2000" dirty="0" err="1" smtClean="0"/>
              <a:t>Дория</a:t>
            </a:r>
            <a:r>
              <a:rPr lang="ru-RU" sz="2000" dirty="0" smtClean="0"/>
              <a:t> Стамбульская - Черное море.</a:t>
            </a:r>
          </a:p>
          <a:p>
            <a:endParaRPr lang="ru-RU" sz="2250" dirty="0"/>
          </a:p>
        </p:txBody>
      </p:sp>
      <p:pic>
        <p:nvPicPr>
          <p:cNvPr id="4" name="Рисунок 3" descr="m_b536c91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91500" y="0"/>
            <a:ext cx="952500" cy="952500"/>
          </a:xfrm>
          <a:prstGeom prst="rect">
            <a:avLst/>
          </a:prstGeom>
        </p:spPr>
      </p:pic>
    </p:spTree>
  </p:cSld>
  <p:clrMapOvr>
    <a:masterClrMapping/>
  </p:clrMapOvr>
  <p:transition advTm="5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86644" y="571480"/>
            <a:ext cx="1328718" cy="1143000"/>
          </a:xfrm>
        </p:spPr>
        <p:txBody>
          <a:bodyPr>
            <a:noAutofit/>
          </a:bodyPr>
          <a:lstStyle/>
          <a:p>
            <a:r>
              <a:rPr lang="ru-RU" sz="9600" dirty="0" smtClean="0"/>
              <a:t> </a:t>
            </a:r>
            <a:endParaRPr lang="ru-RU" sz="9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329642" cy="6429420"/>
          </a:xfrm>
        </p:spPr>
        <p:txBody>
          <a:bodyPr>
            <a:normAutofit fontScale="62500" lnSpcReduction="20000"/>
          </a:bodyPr>
          <a:lstStyle/>
          <a:p>
            <a:r>
              <a:rPr lang="ru-RU" dirty="0" err="1" smtClean="0"/>
              <a:t>Евдокеи</a:t>
            </a:r>
            <a:r>
              <a:rPr lang="ru-RU" dirty="0" smtClean="0"/>
              <a:t> — христианская св. Евдокия, день которой </a:t>
            </a:r>
          </a:p>
          <a:p>
            <a:pPr>
              <a:buNone/>
            </a:pPr>
            <a:r>
              <a:rPr lang="ru-RU" dirty="0" smtClean="0"/>
              <a:t>      отмечался 1 марта по ст. ст.</a:t>
            </a:r>
          </a:p>
          <a:p>
            <a:r>
              <a:rPr lang="ru-RU" dirty="0" err="1" smtClean="0"/>
              <a:t>Едь</a:t>
            </a:r>
            <a:r>
              <a:rPr lang="ru-RU" dirty="0" smtClean="0"/>
              <a:t> —  еда.</a:t>
            </a:r>
          </a:p>
          <a:p>
            <a:r>
              <a:rPr lang="ru-RU" dirty="0" smtClean="0"/>
              <a:t>Ежа —  еда.</a:t>
            </a:r>
          </a:p>
          <a:p>
            <a:r>
              <a:rPr lang="ru-RU" dirty="0" err="1" smtClean="0"/>
              <a:t>Ежеден</a:t>
            </a:r>
            <a:r>
              <a:rPr lang="ru-RU" dirty="0" smtClean="0"/>
              <a:t> — ежедневно, каждодневно.</a:t>
            </a:r>
          </a:p>
          <a:p>
            <a:r>
              <a:rPr lang="ru-RU" dirty="0" err="1" smtClean="0"/>
              <a:t>Елень</a:t>
            </a:r>
            <a:r>
              <a:rPr lang="ru-RU" dirty="0" smtClean="0"/>
              <a:t> — олень.</a:t>
            </a:r>
          </a:p>
          <a:p>
            <a:r>
              <a:rPr lang="ru-RU" dirty="0" smtClean="0"/>
              <a:t>Елей — оливковое масло, которое употребляли в церковной службе.</a:t>
            </a:r>
          </a:p>
          <a:p>
            <a:r>
              <a:rPr lang="ru-RU" dirty="0" smtClean="0"/>
              <a:t>Елка — еловая ветка на крыше или над дверью избы — знак, что в ней находится трактир.</a:t>
            </a:r>
          </a:p>
          <a:p>
            <a:r>
              <a:rPr lang="ru-RU" dirty="0" err="1" smtClean="0"/>
              <a:t>Елоза</a:t>
            </a:r>
            <a:r>
              <a:rPr lang="ru-RU" dirty="0" smtClean="0"/>
              <a:t> — непоседа, проныра, льстец.</a:t>
            </a:r>
          </a:p>
          <a:p>
            <a:r>
              <a:rPr lang="ru-RU" dirty="0" smtClean="0"/>
              <a:t>Ендова — широкий сосуд с носком для разливания жидкостей.</a:t>
            </a:r>
          </a:p>
          <a:p>
            <a:r>
              <a:rPr lang="ru-RU" dirty="0" smtClean="0"/>
              <a:t>Епанча — старинный длинный и широкий плащ.</a:t>
            </a:r>
          </a:p>
          <a:p>
            <a:r>
              <a:rPr lang="ru-RU" dirty="0" err="1" smtClean="0"/>
              <a:t>Ерычется</a:t>
            </a:r>
            <a:r>
              <a:rPr lang="ru-RU" dirty="0" smtClean="0"/>
              <a:t> по брюху — от слова «</a:t>
            </a:r>
            <a:r>
              <a:rPr lang="ru-RU" dirty="0" err="1" smtClean="0"/>
              <a:t>ерыкать</a:t>
            </a:r>
            <a:r>
              <a:rPr lang="ru-RU" dirty="0" smtClean="0"/>
              <a:t>» — ругаться, сквернословить.</a:t>
            </a:r>
          </a:p>
          <a:p>
            <a:r>
              <a:rPr lang="ru-RU" dirty="0" err="1" smtClean="0"/>
              <a:t>Етчи</a:t>
            </a:r>
            <a:r>
              <a:rPr lang="ru-RU" dirty="0" smtClean="0"/>
              <a:t> — есть.</a:t>
            </a:r>
          </a:p>
          <a:p>
            <a:r>
              <a:rPr lang="ru-RU" dirty="0" smtClean="0"/>
              <a:t>Европа - дочь финикийского царя </a:t>
            </a:r>
            <a:r>
              <a:rPr lang="ru-RU" dirty="0" err="1" smtClean="0"/>
              <a:t>Агенора</a:t>
            </a:r>
            <a:r>
              <a:rPr lang="ru-RU" dirty="0" smtClean="0"/>
              <a:t>, была похищена Зевсом, явившемся к ней в образе быка (ант. миф.).</a:t>
            </a:r>
          </a:p>
          <a:p>
            <a:r>
              <a:rPr lang="ru-RU" dirty="0" smtClean="0"/>
              <a:t>Епанча - длинный и широкий плащ, старинная верхняя одежда зажиточных людей в России.</a:t>
            </a:r>
          </a:p>
          <a:p>
            <a:r>
              <a:rPr lang="ru-RU" dirty="0" smtClean="0"/>
              <a:t>Ерофеич - водка, настоянная на травах.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m_007f7c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91500" y="0"/>
            <a:ext cx="952500" cy="952500"/>
          </a:xfrm>
          <a:prstGeom prst="rect">
            <a:avLst/>
          </a:prstGeom>
        </p:spPr>
      </p:pic>
    </p:spTree>
  </p:cSld>
  <p:clrMapOvr>
    <a:masterClrMapping/>
  </p:clrMapOvr>
  <p:transition advTm="5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85786" y="928670"/>
            <a:ext cx="7715304" cy="48896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14422"/>
            <a:ext cx="8715436" cy="4786346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  Слова, переставшие активно использоваться в языке, исчезают из него не сразу. Какое-то время они еще понятны говорящим на данном языке, известны по художественной литературе, хотя повседневная речевая практика уже не испытывает в них потребности. Такие слова составляют лексику пассивного запаса и приводятся в толковых словарях с пометой устар.</a:t>
            </a:r>
          </a:p>
          <a:p>
            <a:pPr>
              <a:buNone/>
            </a:pPr>
            <a:r>
              <a:rPr lang="ru-RU" dirty="0" smtClean="0"/>
              <a:t>       </a:t>
            </a:r>
          </a:p>
          <a:p>
            <a:endParaRPr lang="ru-RU" dirty="0" smtClean="0"/>
          </a:p>
        </p:txBody>
      </p:sp>
    </p:spTree>
  </p:cSld>
  <p:clrMapOvr>
    <a:masterClrMapping/>
  </p:clrMapOvr>
  <p:transition advTm="5000">
    <p:circl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768" y="274638"/>
            <a:ext cx="1543032" cy="1225536"/>
          </a:xfrm>
        </p:spPr>
        <p:txBody>
          <a:bodyPr>
            <a:noAutofit/>
          </a:bodyPr>
          <a:lstStyle/>
          <a:p>
            <a:r>
              <a:rPr lang="ru-RU" sz="9600" dirty="0" smtClean="0"/>
              <a:t> </a:t>
            </a:r>
            <a:endParaRPr lang="ru-RU" sz="9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857232"/>
            <a:ext cx="7829576" cy="473774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Железа — оковы, цепи, кандалы.</a:t>
            </a:r>
          </a:p>
          <a:p>
            <a:r>
              <a:rPr lang="ru-RU" sz="2000" dirty="0" smtClean="0"/>
              <a:t>Жеребей — жребий.</a:t>
            </a:r>
          </a:p>
          <a:p>
            <a:r>
              <a:rPr lang="ru-RU" sz="2000" dirty="0" smtClean="0"/>
              <a:t>Животы — живность, достаток, богатство.</a:t>
            </a:r>
          </a:p>
          <a:p>
            <a:r>
              <a:rPr lang="ru-RU" sz="2000" dirty="0" smtClean="0"/>
              <a:t>Жир — добро, имущество; хорошая, привольная жизнь.</a:t>
            </a:r>
          </a:p>
          <a:p>
            <a:r>
              <a:rPr lang="ru-RU" sz="2000" dirty="0" smtClean="0"/>
              <a:t>Житник — ржаной или ячменный печеный хлеб.</a:t>
            </a:r>
          </a:p>
          <a:p>
            <a:r>
              <a:rPr lang="ru-RU" sz="2000" dirty="0" smtClean="0"/>
              <a:t>Жито — всякий хлеб на корню, рожь, ячмень.</a:t>
            </a:r>
          </a:p>
          <a:p>
            <a:r>
              <a:rPr lang="ru-RU" sz="2000" dirty="0" smtClean="0"/>
              <a:t>Жнива — жатва, уборка хлебов; полоса после выжатого хлеба.</a:t>
            </a:r>
          </a:p>
          <a:p>
            <a:r>
              <a:rPr lang="ru-RU" sz="2000" dirty="0" err="1" smtClean="0"/>
              <a:t>Журливый</a:t>
            </a:r>
            <a:r>
              <a:rPr lang="ru-RU" sz="2000" dirty="0" smtClean="0"/>
              <a:t> — ворчливый.</a:t>
            </a:r>
          </a:p>
          <a:p>
            <a:r>
              <a:rPr lang="ru-RU" sz="2000" dirty="0" err="1" smtClean="0"/>
              <a:t>Жялвей</a:t>
            </a:r>
            <a:r>
              <a:rPr lang="ru-RU" sz="2000" dirty="0" smtClean="0"/>
              <a:t>, </a:t>
            </a:r>
            <a:r>
              <a:rPr lang="ru-RU" sz="2000" dirty="0" err="1" smtClean="0"/>
              <a:t>желвь</a:t>
            </a:r>
            <a:r>
              <a:rPr lang="ru-RU" sz="2000" dirty="0" smtClean="0"/>
              <a:t>, </a:t>
            </a:r>
            <a:r>
              <a:rPr lang="ru-RU" sz="2000" dirty="0" err="1" smtClean="0"/>
              <a:t>жоль</a:t>
            </a:r>
            <a:r>
              <a:rPr lang="ru-RU" sz="2000" dirty="0" smtClean="0"/>
              <a:t> — нарыв, опухоль на теле.</a:t>
            </a:r>
          </a:p>
          <a:p>
            <a:endParaRPr lang="ru-RU" sz="2000" dirty="0"/>
          </a:p>
        </p:txBody>
      </p:sp>
      <p:pic>
        <p:nvPicPr>
          <p:cNvPr id="4" name="Рисунок 3" descr="m_e142685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91500" y="0"/>
            <a:ext cx="952500" cy="952500"/>
          </a:xfrm>
          <a:prstGeom prst="rect">
            <a:avLst/>
          </a:prstGeom>
        </p:spPr>
      </p:pic>
    </p:spTree>
  </p:cSld>
  <p:clrMapOvr>
    <a:masterClrMapping/>
  </p:clrMapOvr>
  <p:transition advTm="5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00958" y="274638"/>
            <a:ext cx="1185842" cy="1143000"/>
          </a:xfrm>
        </p:spPr>
        <p:txBody>
          <a:bodyPr>
            <a:noAutofit/>
          </a:bodyPr>
          <a:lstStyle/>
          <a:p>
            <a:r>
              <a:rPr lang="ru-RU" sz="9600" dirty="0" smtClean="0"/>
              <a:t> </a:t>
            </a:r>
            <a:endParaRPr lang="ru-RU" sz="9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71480"/>
            <a:ext cx="8286808" cy="542928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Завертка — веревочная привязь оглобли к </a:t>
            </a:r>
          </a:p>
          <a:p>
            <a:pPr>
              <a:buNone/>
            </a:pPr>
            <a:r>
              <a:rPr lang="ru-RU" sz="2000" dirty="0" smtClean="0"/>
              <a:t>      повозке.</a:t>
            </a:r>
          </a:p>
          <a:p>
            <a:r>
              <a:rPr lang="ru-RU" sz="2000" dirty="0" smtClean="0"/>
              <a:t>Загнетка - площадка печи между </a:t>
            </a:r>
            <a:r>
              <a:rPr lang="ru-RU" sz="2000" dirty="0" err="1" smtClean="0"/>
              <a:t>утьем</a:t>
            </a:r>
            <a:r>
              <a:rPr lang="ru-RU" sz="2000" dirty="0" smtClean="0"/>
              <a:t> и топкой, заулок на шестке  русской печи, куда сгребают жар.</a:t>
            </a:r>
          </a:p>
          <a:p>
            <a:r>
              <a:rPr lang="ru-RU" sz="2000" dirty="0" smtClean="0"/>
              <a:t>Зажора - подснежная вода в яме на дороге.</a:t>
            </a:r>
          </a:p>
          <a:p>
            <a:r>
              <a:rPr lang="ru-RU" sz="2000" dirty="0" smtClean="0"/>
              <a:t>Заговенье — последний день перед постом, когда можно употреблять скромную пищу.</a:t>
            </a:r>
          </a:p>
          <a:p>
            <a:r>
              <a:rPr lang="ru-RU" sz="2000" dirty="0" err="1" smtClean="0"/>
              <a:t>Закорм</a:t>
            </a:r>
            <a:r>
              <a:rPr lang="ru-RU" sz="2000" dirty="0" smtClean="0"/>
              <a:t> — искаженное: закром, сусек.</a:t>
            </a:r>
          </a:p>
          <a:p>
            <a:r>
              <a:rPr lang="ru-RU" sz="2000" dirty="0" smtClean="0"/>
              <a:t>Залучать — заманивать.</a:t>
            </a:r>
          </a:p>
          <a:p>
            <a:r>
              <a:rPr lang="ru-RU" sz="2000" dirty="0" smtClean="0"/>
              <a:t>Замиренный — переставший ссориться.</a:t>
            </a:r>
          </a:p>
          <a:p>
            <a:r>
              <a:rPr lang="ru-RU" sz="2000" dirty="0" err="1" smtClean="0"/>
              <a:t>Заневоль</a:t>
            </a:r>
            <a:r>
              <a:rPr lang="ru-RU" sz="2000" dirty="0" smtClean="0"/>
              <a:t> — поневоле.</a:t>
            </a:r>
          </a:p>
          <a:p>
            <a:r>
              <a:rPr lang="ru-RU" sz="2000" dirty="0" smtClean="0"/>
              <a:t>Зарод — стог, скирд сена, снопов, удлиненной формы.</a:t>
            </a:r>
          </a:p>
          <a:p>
            <a:r>
              <a:rPr lang="ru-RU" sz="2000" dirty="0" err="1" smtClean="0"/>
              <a:t>Затулье</a:t>
            </a:r>
            <a:r>
              <a:rPr lang="ru-RU" sz="2000" dirty="0" smtClean="0"/>
              <a:t> — ограда, защита.</a:t>
            </a:r>
          </a:p>
        </p:txBody>
      </p:sp>
      <p:pic>
        <p:nvPicPr>
          <p:cNvPr id="5" name="Рисунок 4" descr="m_4c50b39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91500" y="0"/>
            <a:ext cx="952500" cy="952500"/>
          </a:xfrm>
          <a:prstGeom prst="rect">
            <a:avLst/>
          </a:prstGeom>
        </p:spPr>
      </p:pic>
    </p:spTree>
  </p:cSld>
  <p:clrMapOvr>
    <a:masterClrMapping/>
  </p:clrMapOvr>
  <p:transition advTm="5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00958" y="274638"/>
            <a:ext cx="1185842" cy="1143000"/>
          </a:xfrm>
        </p:spPr>
        <p:txBody>
          <a:bodyPr>
            <a:noAutofit/>
          </a:bodyPr>
          <a:lstStyle/>
          <a:p>
            <a:r>
              <a:rPr lang="ru-RU" sz="9600" dirty="0" smtClean="0"/>
              <a:t> </a:t>
            </a:r>
            <a:endParaRPr lang="ru-RU" sz="9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857232"/>
            <a:ext cx="8215370" cy="545212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Земщина — выделенная Иваном Грозным </a:t>
            </a:r>
          </a:p>
          <a:p>
            <a:pPr>
              <a:buNone/>
            </a:pPr>
            <a:r>
              <a:rPr lang="ru-RU" sz="2000" dirty="0" smtClean="0"/>
              <a:t>     во владение боярству часть Московского государства.</a:t>
            </a:r>
          </a:p>
          <a:p>
            <a:r>
              <a:rPr lang="ru-RU" sz="2000" dirty="0" smtClean="0"/>
              <a:t>Зернь — игра в кости или зёрна.</a:t>
            </a:r>
          </a:p>
          <a:p>
            <a:r>
              <a:rPr lang="ru-RU" sz="2000" dirty="0" smtClean="0"/>
              <a:t>Зимник — дорога зимняя, санный путь.</a:t>
            </a:r>
          </a:p>
          <a:p>
            <a:r>
              <a:rPr lang="ru-RU" sz="2000" dirty="0" smtClean="0"/>
              <a:t>Злыдень — несчастье, злая, жестокая судьба.</a:t>
            </a:r>
          </a:p>
          <a:p>
            <a:r>
              <a:rPr lang="ru-RU" sz="2000" dirty="0" err="1" smtClean="0"/>
              <a:t>Зобать</a:t>
            </a:r>
            <a:r>
              <a:rPr lang="ru-RU" sz="2000" dirty="0" smtClean="0"/>
              <a:t> — собирать, есть, хватать.</a:t>
            </a:r>
          </a:p>
          <a:p>
            <a:r>
              <a:rPr lang="ru-RU" sz="2000" dirty="0" smtClean="0"/>
              <a:t>Зуй — птица из рода куликов.</a:t>
            </a:r>
          </a:p>
          <a:p>
            <a:r>
              <a:rPr lang="ru-RU" sz="2000" dirty="0" smtClean="0"/>
              <a:t>Заимка - стан, лагерь.</a:t>
            </a:r>
          </a:p>
          <a:p>
            <a:r>
              <a:rPr lang="ru-RU" sz="2000" dirty="0" smtClean="0"/>
              <a:t>Залежь - истощенное поле, покинутое на несколько лет.</a:t>
            </a:r>
          </a:p>
          <a:p>
            <a:r>
              <a:rPr lang="ru-RU" sz="2000" dirty="0" smtClean="0"/>
              <a:t>Зерна </a:t>
            </a:r>
            <a:r>
              <a:rPr lang="ru-RU" sz="2000" dirty="0" err="1" smtClean="0"/>
              <a:t>бурмицкие</a:t>
            </a:r>
            <a:r>
              <a:rPr lang="ru-RU" sz="2000" dirty="0" smtClean="0"/>
              <a:t> - крупный отборный жемчуг.</a:t>
            </a:r>
          </a:p>
          <a:p>
            <a:endParaRPr lang="ru-RU" dirty="0"/>
          </a:p>
        </p:txBody>
      </p:sp>
      <p:pic>
        <p:nvPicPr>
          <p:cNvPr id="5" name="Рисунок 4" descr="m_17aefc7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91500" y="0"/>
            <a:ext cx="952500" cy="952500"/>
          </a:xfrm>
          <a:prstGeom prst="rect">
            <a:avLst/>
          </a:prstGeom>
        </p:spPr>
      </p:pic>
    </p:spTree>
  </p:cSld>
  <p:clrMapOvr>
    <a:masterClrMapping/>
  </p:clrMapOvr>
  <p:transition advTm="5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00958" y="274638"/>
            <a:ext cx="1185842" cy="1143000"/>
          </a:xfrm>
        </p:spPr>
        <p:txBody>
          <a:bodyPr>
            <a:noAutofit/>
          </a:bodyPr>
          <a:lstStyle/>
          <a:p>
            <a:r>
              <a:rPr lang="ru-RU" sz="9600" dirty="0" smtClean="0"/>
              <a:t> </a:t>
            </a:r>
            <a:endParaRPr lang="ru-RU" sz="9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186766" cy="6023632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Избыть — погубить, извести, сбыть.</a:t>
            </a:r>
          </a:p>
          <a:p>
            <a:r>
              <a:rPr lang="ru-RU" sz="2000" dirty="0" err="1" smtClean="0"/>
              <a:t>Извадиться</a:t>
            </a:r>
            <a:r>
              <a:rPr lang="ru-RU" sz="2000" dirty="0" smtClean="0"/>
              <a:t> — приучиться к дурным привычкам.</a:t>
            </a:r>
          </a:p>
          <a:p>
            <a:r>
              <a:rPr lang="ru-RU" sz="2000" dirty="0" err="1" smtClean="0"/>
              <a:t>Изветлив</a:t>
            </a:r>
            <a:r>
              <a:rPr lang="ru-RU" sz="2000" dirty="0" smtClean="0"/>
              <a:t> — от слова «извет» — клевета.</a:t>
            </a:r>
          </a:p>
          <a:p>
            <a:r>
              <a:rPr lang="ru-RU" sz="2000" dirty="0" smtClean="0"/>
              <a:t>Извоз — отхожий промысел крестьян, которые нанимались перевозить грузы на своих лошадях.</a:t>
            </a:r>
          </a:p>
          <a:p>
            <a:r>
              <a:rPr lang="ru-RU" sz="2000" dirty="0" err="1" smtClean="0"/>
              <a:t>Изруч</a:t>
            </a:r>
            <a:r>
              <a:rPr lang="ru-RU" sz="2000" dirty="0" smtClean="0"/>
              <a:t> — из руки, от руки, руками.</a:t>
            </a:r>
          </a:p>
          <a:p>
            <a:r>
              <a:rPr lang="ru-RU" sz="2000" dirty="0" err="1" smtClean="0"/>
              <a:t>Имут</a:t>
            </a:r>
            <a:r>
              <a:rPr lang="ru-RU" sz="2000" dirty="0" smtClean="0"/>
              <a:t> — имеют.</a:t>
            </a:r>
          </a:p>
          <a:p>
            <a:r>
              <a:rPr lang="ru-RU" sz="2000" dirty="0" smtClean="0"/>
              <a:t>Инда — даже.</a:t>
            </a:r>
          </a:p>
          <a:p>
            <a:r>
              <a:rPr lang="ru-RU" sz="2000" dirty="0" err="1" smtClean="0"/>
              <a:t>Инно</a:t>
            </a:r>
            <a:r>
              <a:rPr lang="ru-RU" sz="2000" dirty="0" smtClean="0"/>
              <a:t> —  как, будто.</a:t>
            </a:r>
          </a:p>
          <a:p>
            <a:r>
              <a:rPr lang="ru-RU" sz="2000" dirty="0" err="1" smtClean="0"/>
              <a:t>Ино</a:t>
            </a:r>
            <a:r>
              <a:rPr lang="ru-RU" sz="2000" dirty="0" smtClean="0"/>
              <a:t> — иногда.</a:t>
            </a:r>
          </a:p>
          <a:p>
            <a:r>
              <a:rPr lang="ru-RU" sz="2000" dirty="0" smtClean="0"/>
              <a:t>Исподний — нижний.</a:t>
            </a:r>
          </a:p>
          <a:p>
            <a:r>
              <a:rPr lang="ru-RU" sz="2000" dirty="0" smtClean="0"/>
              <a:t>Ио - возлюбленная Зевса, превращенная в корову.</a:t>
            </a:r>
          </a:p>
          <a:p>
            <a:endParaRPr lang="ru-RU" dirty="0"/>
          </a:p>
        </p:txBody>
      </p:sp>
      <p:pic>
        <p:nvPicPr>
          <p:cNvPr id="4" name="Рисунок 3" descr="m_2182e3b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91500" y="0"/>
            <a:ext cx="952500" cy="952500"/>
          </a:xfrm>
          <a:prstGeom prst="rect">
            <a:avLst/>
          </a:prstGeom>
        </p:spPr>
      </p:pic>
    </p:spTree>
  </p:cSld>
  <p:clrMapOvr>
    <a:masterClrMapping/>
  </p:clrMapOvr>
  <p:transition advTm="5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72396" y="274638"/>
            <a:ext cx="1114404" cy="1143000"/>
          </a:xfrm>
        </p:spPr>
        <p:txBody>
          <a:bodyPr>
            <a:noAutofit/>
          </a:bodyPr>
          <a:lstStyle/>
          <a:p>
            <a:r>
              <a:rPr lang="ru-RU" sz="9600" dirty="0" smtClean="0"/>
              <a:t> </a:t>
            </a:r>
            <a:endParaRPr lang="ru-RU" sz="9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714356"/>
            <a:ext cx="8358246" cy="4929222"/>
          </a:xfrm>
        </p:spPr>
        <p:txBody>
          <a:bodyPr>
            <a:normAutofit fontScale="92500" lnSpcReduction="10000"/>
          </a:bodyPr>
          <a:lstStyle/>
          <a:p>
            <a:r>
              <a:rPr lang="ru-RU" sz="2200" dirty="0" smtClean="0"/>
              <a:t>Кабала — письменное кабальное обязательство.</a:t>
            </a:r>
          </a:p>
          <a:p>
            <a:r>
              <a:rPr lang="ru-RU" sz="2200" dirty="0" smtClean="0"/>
              <a:t>Кайка — </a:t>
            </a:r>
            <a:r>
              <a:rPr lang="ru-RU" sz="2200" dirty="0" err="1" smtClean="0"/>
              <a:t>каяние</a:t>
            </a:r>
            <a:r>
              <a:rPr lang="ru-RU" sz="2200" dirty="0" smtClean="0"/>
              <a:t>, от слова «каяться», </a:t>
            </a:r>
          </a:p>
          <a:p>
            <a:pPr>
              <a:buNone/>
            </a:pPr>
            <a:r>
              <a:rPr lang="ru-RU" sz="2200" dirty="0"/>
              <a:t> </a:t>
            </a:r>
            <a:r>
              <a:rPr lang="ru-RU" sz="2200" dirty="0" smtClean="0"/>
              <a:t>   признавать, сознавать проступок, грех.</a:t>
            </a:r>
          </a:p>
          <a:p>
            <a:r>
              <a:rPr lang="ru-RU" sz="2200" dirty="0" smtClean="0"/>
              <a:t>Калика — паломник, странник, нищий.</a:t>
            </a:r>
          </a:p>
          <a:p>
            <a:r>
              <a:rPr lang="ru-RU" sz="2200" dirty="0" smtClean="0"/>
              <a:t>Камка — шелковая, узорчатая ткань.</a:t>
            </a:r>
          </a:p>
          <a:p>
            <a:r>
              <a:rPr lang="ru-RU" sz="2200" dirty="0" smtClean="0"/>
              <a:t>Канун — время, предшествующее какому-либо празднику; поминки по покойнику.</a:t>
            </a:r>
          </a:p>
          <a:p>
            <a:r>
              <a:rPr lang="ru-RU" sz="2200" dirty="0" err="1" smtClean="0"/>
              <a:t>Кастить</a:t>
            </a:r>
            <a:r>
              <a:rPr lang="ru-RU" sz="2200" dirty="0" smtClean="0"/>
              <a:t> — пакостить, вредить, грязнить.</a:t>
            </a:r>
          </a:p>
          <a:p>
            <a:r>
              <a:rPr lang="ru-RU" sz="2200" dirty="0" smtClean="0"/>
              <a:t>Кат — палач.</a:t>
            </a:r>
          </a:p>
          <a:p>
            <a:r>
              <a:rPr lang="ru-RU" sz="2200" dirty="0" err="1" smtClean="0"/>
              <a:t>Каять</a:t>
            </a:r>
            <a:r>
              <a:rPr lang="ru-RU" sz="2200" dirty="0" smtClean="0"/>
              <a:t> — ругать, проклинать, порицать, осуждать, хаять.</a:t>
            </a:r>
          </a:p>
          <a:p>
            <a:r>
              <a:rPr lang="ru-RU" sz="2200" dirty="0" smtClean="0"/>
              <a:t>Кила — грыжа.</a:t>
            </a:r>
          </a:p>
          <a:p>
            <a:r>
              <a:rPr lang="ru-RU" sz="2200" dirty="0" smtClean="0"/>
              <a:t>Кистень — старинное оружие, состоящее из тяжелого набалдашника на короткой рукоятке.</a:t>
            </a:r>
          </a:p>
          <a:p>
            <a:r>
              <a:rPr lang="ru-RU" sz="2200" dirty="0" smtClean="0"/>
              <a:t>Китайка — сорт хлопчатобумажной ткани.</a:t>
            </a:r>
          </a:p>
          <a:p>
            <a:endParaRPr lang="ru-RU" dirty="0"/>
          </a:p>
        </p:txBody>
      </p:sp>
      <p:pic>
        <p:nvPicPr>
          <p:cNvPr id="4" name="Рисунок 3" descr="m_9540d11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91500" y="0"/>
            <a:ext cx="952500" cy="952500"/>
          </a:xfrm>
          <a:prstGeom prst="rect">
            <a:avLst/>
          </a:prstGeom>
        </p:spPr>
      </p:pic>
    </p:spTree>
  </p:cSld>
  <p:clrMapOvr>
    <a:masterClrMapping/>
  </p:clrMapOvr>
  <p:transition advTm="5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15206" y="274638"/>
            <a:ext cx="1471594" cy="1143000"/>
          </a:xfrm>
        </p:spPr>
        <p:txBody>
          <a:bodyPr>
            <a:noAutofit/>
          </a:bodyPr>
          <a:lstStyle/>
          <a:p>
            <a:r>
              <a:rPr lang="ru-RU" sz="9600" dirty="0" smtClean="0"/>
              <a:t> </a:t>
            </a:r>
            <a:endParaRPr lang="ru-RU" sz="9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71480"/>
            <a:ext cx="8215370" cy="5500726"/>
          </a:xfrm>
        </p:spPr>
        <p:txBody>
          <a:bodyPr>
            <a:normAutofit fontScale="70000" lnSpcReduction="20000"/>
          </a:bodyPr>
          <a:lstStyle/>
          <a:p>
            <a:r>
              <a:rPr lang="ru-RU" sz="2900" dirty="0" err="1" smtClean="0"/>
              <a:t>Китина</a:t>
            </a:r>
            <a:r>
              <a:rPr lang="ru-RU" sz="2900" dirty="0" smtClean="0"/>
              <a:t>, кита — стебли долгоствольного растения.</a:t>
            </a:r>
          </a:p>
          <a:p>
            <a:r>
              <a:rPr lang="ru-RU" sz="2900" dirty="0" err="1" smtClean="0"/>
              <a:t>Кичижки</a:t>
            </a:r>
            <a:r>
              <a:rPr lang="ru-RU" sz="2900" dirty="0" smtClean="0"/>
              <a:t>, </a:t>
            </a:r>
            <a:r>
              <a:rPr lang="ru-RU" sz="2900" dirty="0" err="1" smtClean="0"/>
              <a:t>кичига</a:t>
            </a:r>
            <a:r>
              <a:rPr lang="ru-RU" sz="2900" dirty="0" smtClean="0"/>
              <a:t> — молотило, заменяющее цеп.</a:t>
            </a:r>
          </a:p>
          <a:p>
            <a:r>
              <a:rPr lang="ru-RU" sz="2900" dirty="0" smtClean="0"/>
              <a:t>Клеть — отдельная нежилая постройка для </a:t>
            </a:r>
          </a:p>
          <a:p>
            <a:pPr>
              <a:buNone/>
            </a:pPr>
            <a:r>
              <a:rPr lang="ru-RU" sz="2900" dirty="0" smtClean="0"/>
              <a:t>      хранения имущества, кладовая, чулан, холодная половина избы.</a:t>
            </a:r>
          </a:p>
          <a:p>
            <a:r>
              <a:rPr lang="ru-RU" sz="2900" dirty="0" smtClean="0"/>
              <a:t>Клобук — монашеский головной убор</a:t>
            </a:r>
          </a:p>
          <a:p>
            <a:r>
              <a:rPr lang="ru-RU" sz="2900" dirty="0" smtClean="0"/>
              <a:t>Кляч — короткий шест, распорок.</a:t>
            </a:r>
          </a:p>
          <a:p>
            <a:r>
              <a:rPr lang="ru-RU" sz="2900" dirty="0" smtClean="0"/>
              <a:t>Клятва — присяга, заклинание, проклятие.</a:t>
            </a:r>
          </a:p>
          <a:p>
            <a:r>
              <a:rPr lang="ru-RU" sz="2900" dirty="0" err="1" smtClean="0"/>
              <a:t>Кныши</a:t>
            </a:r>
            <a:r>
              <a:rPr lang="ru-RU" sz="2900" dirty="0" smtClean="0"/>
              <a:t> — лепешки с маслом; пирожок, пшеничный хлебец.</a:t>
            </a:r>
          </a:p>
          <a:p>
            <a:r>
              <a:rPr lang="ru-RU" sz="2900" dirty="0" smtClean="0"/>
              <a:t>Кожух — тулуп из овчины.</a:t>
            </a:r>
          </a:p>
          <a:p>
            <a:r>
              <a:rPr lang="ru-RU" sz="2900" dirty="0" smtClean="0"/>
              <a:t>Колок — небольшая рощица, перелесок.</a:t>
            </a:r>
          </a:p>
          <a:p>
            <a:r>
              <a:rPr lang="ru-RU" sz="2900" dirty="0" smtClean="0"/>
              <a:t>Колпица — птица из разряда цапель.</a:t>
            </a:r>
          </a:p>
          <a:p>
            <a:r>
              <a:rPr lang="ru-RU" sz="2900" dirty="0" smtClean="0"/>
              <a:t>Колышка —  ком, кучка.</a:t>
            </a:r>
          </a:p>
          <a:p>
            <a:r>
              <a:rPr lang="ru-RU" sz="2900" dirty="0" smtClean="0"/>
              <a:t>Комелек — нижний толстый конец дерева.</a:t>
            </a:r>
          </a:p>
          <a:p>
            <a:r>
              <a:rPr lang="ru-RU" sz="2900" dirty="0" smtClean="0"/>
              <a:t>Копыл — деревянный брус с торчащим концом (см. накопыльник).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m_9540d11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91500" y="0"/>
            <a:ext cx="952500" cy="952500"/>
          </a:xfrm>
          <a:prstGeom prst="rect">
            <a:avLst/>
          </a:prstGeom>
        </p:spPr>
      </p:pic>
    </p:spTree>
  </p:cSld>
  <p:clrMapOvr>
    <a:masterClrMapping/>
  </p:clrMapOvr>
  <p:transition advTm="5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29520" y="274638"/>
            <a:ext cx="1257280" cy="1143000"/>
          </a:xfrm>
        </p:spPr>
        <p:txBody>
          <a:bodyPr>
            <a:noAutofit/>
          </a:bodyPr>
          <a:lstStyle/>
          <a:p>
            <a:r>
              <a:rPr lang="ru-RU" sz="9600" dirty="0" smtClean="0"/>
              <a:t> </a:t>
            </a:r>
            <a:endParaRPr lang="ru-RU" sz="9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329642" cy="6095070"/>
          </a:xfrm>
        </p:spPr>
        <p:txBody>
          <a:bodyPr>
            <a:normAutofit lnSpcReduction="10000"/>
          </a:bodyPr>
          <a:lstStyle/>
          <a:p>
            <a:r>
              <a:rPr lang="ru-RU" sz="2000" dirty="0" err="1" smtClean="0"/>
              <a:t>Коренье</a:t>
            </a:r>
            <a:r>
              <a:rPr lang="ru-RU" sz="2000" dirty="0" smtClean="0"/>
              <a:t> — укор.</a:t>
            </a:r>
          </a:p>
          <a:p>
            <a:r>
              <a:rPr lang="ru-RU" sz="2000" dirty="0" smtClean="0"/>
              <a:t>Косица — висок.</a:t>
            </a:r>
          </a:p>
          <a:p>
            <a:r>
              <a:rPr lang="ru-RU" sz="2000" dirty="0" smtClean="0"/>
              <a:t>Костер, костерь, костра — сорная трава из </a:t>
            </a:r>
          </a:p>
          <a:p>
            <a:pPr>
              <a:buNone/>
            </a:pPr>
            <a:r>
              <a:rPr lang="ru-RU" sz="2000" dirty="0" smtClean="0"/>
              <a:t>      семейства злаковых.</a:t>
            </a:r>
          </a:p>
          <a:p>
            <a:r>
              <a:rPr lang="ru-RU" sz="2000" dirty="0" err="1" smtClean="0"/>
              <a:t>Кошмичка</a:t>
            </a:r>
            <a:r>
              <a:rPr lang="ru-RU" sz="2000" dirty="0" smtClean="0"/>
              <a:t>, кошма — войлочный коврик.</a:t>
            </a:r>
          </a:p>
          <a:p>
            <a:r>
              <a:rPr lang="ru-RU" sz="2000" dirty="0" smtClean="0"/>
              <a:t>Кочедык — инструмент для плетения лаптей.</a:t>
            </a:r>
          </a:p>
          <a:p>
            <a:r>
              <a:rPr lang="ru-RU" sz="2000" dirty="0" err="1" smtClean="0"/>
              <a:t>Крома</a:t>
            </a:r>
            <a:r>
              <a:rPr lang="ru-RU" sz="2000" dirty="0" smtClean="0"/>
              <a:t> — ломоть хлеба, горбушка, сума нищего.</a:t>
            </a:r>
          </a:p>
          <a:p>
            <a:r>
              <a:rPr lang="ru-RU" sz="2000" dirty="0" smtClean="0"/>
              <a:t>Кросна — крестьянский домашний ткацкий станок.</a:t>
            </a:r>
          </a:p>
          <a:p>
            <a:r>
              <a:rPr lang="ru-RU" sz="2000" dirty="0" smtClean="0"/>
              <a:t>Кружало — вертящийся гончарный круг; кабак, питейный дом.</a:t>
            </a:r>
          </a:p>
          <a:p>
            <a:r>
              <a:rPr lang="ru-RU" sz="2000" dirty="0" smtClean="0"/>
              <a:t>Крупитчатый — из белой муки высшего качества.</a:t>
            </a:r>
          </a:p>
          <a:p>
            <a:r>
              <a:rPr lang="ru-RU" sz="2000" dirty="0" smtClean="0"/>
              <a:t>Кряж — колода, короткое бревно.</a:t>
            </a:r>
          </a:p>
          <a:p>
            <a:r>
              <a:rPr lang="ru-RU" sz="2000" dirty="0" err="1" smtClean="0"/>
              <a:t>Кулижка</a:t>
            </a:r>
            <a:r>
              <a:rPr lang="ru-RU" sz="2000" dirty="0" smtClean="0"/>
              <a:t> — кулига — лесная поляна, расчищенная для земледелия.</a:t>
            </a:r>
          </a:p>
          <a:p>
            <a:r>
              <a:rPr lang="ru-RU" sz="2000" dirty="0" smtClean="0"/>
              <a:t>Куна — старинный денежный знак, когда собольи, куньи шкурки заменяли деньги.</a:t>
            </a:r>
          </a:p>
          <a:p>
            <a:r>
              <a:rPr lang="ru-RU" sz="2000" dirty="0" smtClean="0"/>
              <a:t>Кабалистика - мистическое учение в иудаизме, </a:t>
            </a:r>
            <a:r>
              <a:rPr lang="ru-RU" sz="2000" dirty="0" err="1" smtClean="0"/>
              <a:t>осно</a:t>
            </a:r>
            <a:r>
              <a:rPr lang="ru-RU" sz="2000" dirty="0" smtClean="0"/>
              <a:t>-</a:t>
            </a:r>
          </a:p>
          <a:p>
            <a:pPr>
              <a:buNone/>
            </a:pPr>
            <a:r>
              <a:rPr lang="ru-RU" sz="2000" dirty="0" smtClean="0"/>
              <a:t>     ванное на толковании священного писания.</a:t>
            </a:r>
          </a:p>
          <a:p>
            <a:endParaRPr lang="ru-RU" sz="2000" dirty="0"/>
          </a:p>
        </p:txBody>
      </p:sp>
      <p:pic>
        <p:nvPicPr>
          <p:cNvPr id="4" name="Рисунок 3" descr="m_9540d11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91500" y="0"/>
            <a:ext cx="952500" cy="952500"/>
          </a:xfrm>
          <a:prstGeom prst="rect">
            <a:avLst/>
          </a:prstGeom>
        </p:spPr>
      </p:pic>
    </p:spTree>
  </p:cSld>
  <p:clrMapOvr>
    <a:masterClrMapping/>
  </p:clrMapOvr>
  <p:transition advTm="5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15272" y="428604"/>
            <a:ext cx="971528" cy="1143000"/>
          </a:xfrm>
        </p:spPr>
        <p:txBody>
          <a:bodyPr>
            <a:noAutofit/>
          </a:bodyPr>
          <a:lstStyle/>
          <a:p>
            <a:r>
              <a:rPr lang="ru-RU" sz="9600" dirty="0" smtClean="0"/>
              <a:t> </a:t>
            </a:r>
            <a:endParaRPr lang="ru-RU" sz="9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14290"/>
            <a:ext cx="8258204" cy="6500858"/>
          </a:xfrm>
        </p:spPr>
        <p:txBody>
          <a:bodyPr>
            <a:noAutofit/>
          </a:bodyPr>
          <a:lstStyle/>
          <a:p>
            <a:r>
              <a:rPr lang="ru-RU" sz="2000" dirty="0" smtClean="0"/>
              <a:t>Кадуцей - жезл, неизменный атрибут вестника богов </a:t>
            </a:r>
          </a:p>
          <a:p>
            <a:r>
              <a:rPr lang="ru-RU" sz="2000" dirty="0" smtClean="0"/>
              <a:t>Камка - шелковая цветная ткань с узорами.</a:t>
            </a:r>
          </a:p>
          <a:p>
            <a:r>
              <a:rPr lang="ru-RU" sz="2000" dirty="0" err="1" smtClean="0"/>
              <a:t>Кампаньяр</a:t>
            </a:r>
            <a:r>
              <a:rPr lang="ru-RU" sz="2000" dirty="0" smtClean="0"/>
              <a:t> - участник военного похода.</a:t>
            </a:r>
          </a:p>
          <a:p>
            <a:r>
              <a:rPr lang="ru-RU" sz="2000" dirty="0" smtClean="0"/>
              <a:t>Кастелян - смотритель замка.</a:t>
            </a:r>
          </a:p>
          <a:p>
            <a:r>
              <a:rPr lang="ru-RU" sz="2000" dirty="0" smtClean="0"/>
              <a:t>Кивер - старинный военный головной убор.</a:t>
            </a:r>
          </a:p>
          <a:p>
            <a:r>
              <a:rPr lang="ru-RU" sz="2000" dirty="0" smtClean="0"/>
              <a:t>Кика - головной убор замужней женщины.</a:t>
            </a:r>
          </a:p>
          <a:p>
            <a:r>
              <a:rPr lang="ru-RU" sz="2000" dirty="0" smtClean="0"/>
              <a:t>Клио - в греческой мифологии муза истории.</a:t>
            </a:r>
          </a:p>
          <a:p>
            <a:r>
              <a:rPr lang="ru-RU" sz="2000" dirty="0" err="1" smtClean="0"/>
              <a:t>Ковно</a:t>
            </a:r>
            <a:r>
              <a:rPr lang="ru-RU" sz="2000" dirty="0" smtClean="0"/>
              <a:t> - Каунас.</a:t>
            </a:r>
          </a:p>
          <a:p>
            <a:r>
              <a:rPr lang="ru-RU" sz="2000" dirty="0" err="1" smtClean="0"/>
              <a:t>Колонтари</a:t>
            </a:r>
            <a:r>
              <a:rPr lang="ru-RU" sz="2000" dirty="0" smtClean="0"/>
              <a:t> - доспехи из крупных металлических пластинок, соединенных кольчугой.</a:t>
            </a:r>
          </a:p>
          <a:p>
            <a:r>
              <a:rPr lang="ru-RU" sz="2000" dirty="0" smtClean="0"/>
              <a:t>Кондотьер - начальник наемной армии в Италии XIV в.</a:t>
            </a:r>
          </a:p>
          <a:p>
            <a:r>
              <a:rPr lang="ru-RU" sz="2000" dirty="0" err="1" smtClean="0"/>
              <a:t>Конскрипты</a:t>
            </a:r>
            <a:r>
              <a:rPr lang="ru-RU" sz="2000" dirty="0" smtClean="0"/>
              <a:t> - лица, подлежащие всеобщей воинской повинности (конскрипции).</a:t>
            </a:r>
          </a:p>
          <a:p>
            <a:r>
              <a:rPr lang="ru-RU" sz="2000" dirty="0" err="1" smtClean="0"/>
              <a:t>Корабленник</a:t>
            </a:r>
            <a:r>
              <a:rPr lang="ru-RU" sz="2000" dirty="0" smtClean="0"/>
              <a:t> (</a:t>
            </a:r>
            <a:r>
              <a:rPr lang="ru-RU" sz="2000" dirty="0" err="1" smtClean="0"/>
              <a:t>корабельник</a:t>
            </a:r>
            <a:r>
              <a:rPr lang="ru-RU" sz="2000" dirty="0" smtClean="0"/>
              <a:t>) - двойной червонец, английская монета XIV и XV вв. со знаком розы и корабля, имевшая хождение в феодальной Руси.</a:t>
            </a:r>
          </a:p>
          <a:p>
            <a:r>
              <a:rPr lang="ru-RU" sz="2000" dirty="0" smtClean="0"/>
              <a:t>Кошт - иждивение, сумма, требующаяся для содержания.</a:t>
            </a:r>
          </a:p>
          <a:p>
            <a:endParaRPr lang="ru-RU" sz="2000" dirty="0"/>
          </a:p>
        </p:txBody>
      </p:sp>
      <p:pic>
        <p:nvPicPr>
          <p:cNvPr id="4" name="Рисунок 3" descr="m_9540d11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91500" y="0"/>
            <a:ext cx="952500" cy="952500"/>
          </a:xfrm>
          <a:prstGeom prst="rect">
            <a:avLst/>
          </a:prstGeom>
        </p:spPr>
      </p:pic>
    </p:spTree>
  </p:cSld>
  <p:clrMapOvr>
    <a:masterClrMapping/>
  </p:clrMapOvr>
  <p:transition advTm="5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72396" y="642918"/>
            <a:ext cx="1114404" cy="1143000"/>
          </a:xfrm>
        </p:spPr>
        <p:txBody>
          <a:bodyPr>
            <a:noAutofit/>
          </a:bodyPr>
          <a:lstStyle/>
          <a:p>
            <a:r>
              <a:rPr lang="ru-RU" sz="9600" dirty="0" smtClean="0"/>
              <a:t> </a:t>
            </a:r>
            <a:endParaRPr lang="ru-RU" sz="9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714356"/>
            <a:ext cx="8286808" cy="4572032"/>
          </a:xfrm>
        </p:spPr>
        <p:txBody>
          <a:bodyPr>
            <a:normAutofit fontScale="92500"/>
          </a:bodyPr>
          <a:lstStyle/>
          <a:p>
            <a:r>
              <a:rPr lang="ru-RU" sz="2200" dirty="0" err="1" smtClean="0"/>
              <a:t>Ладер</a:t>
            </a:r>
            <a:r>
              <a:rPr lang="ru-RU" sz="2200" dirty="0" smtClean="0"/>
              <a:t> — ток (от: плоский как ладонь).</a:t>
            </a:r>
          </a:p>
          <a:p>
            <a:r>
              <a:rPr lang="ru-RU" sz="2200" dirty="0" err="1" smtClean="0"/>
              <a:t>Ладыга</a:t>
            </a:r>
            <a:r>
              <a:rPr lang="ru-RU" sz="2200" dirty="0" smtClean="0"/>
              <a:t> — лодыжка, щиколотка.</a:t>
            </a:r>
          </a:p>
          <a:p>
            <a:r>
              <a:rPr lang="ru-RU" sz="2200" dirty="0" smtClean="0"/>
              <a:t>Лалы — болтовня, пустословие.</a:t>
            </a:r>
          </a:p>
          <a:p>
            <a:r>
              <a:rPr lang="ru-RU" sz="2200" dirty="0" err="1" smtClean="0"/>
              <a:t>Ланской</a:t>
            </a:r>
            <a:r>
              <a:rPr lang="ru-RU" sz="2200" dirty="0" smtClean="0"/>
              <a:t> — летошний, прошлогодний.</a:t>
            </a:r>
          </a:p>
          <a:p>
            <a:r>
              <a:rPr lang="ru-RU" sz="2200" dirty="0" smtClean="0"/>
              <a:t>Лежать под святыми — под иконы на лавку клали покойника.</a:t>
            </a:r>
          </a:p>
          <a:p>
            <a:r>
              <a:rPr lang="ru-RU" sz="2200" dirty="0" smtClean="0"/>
              <a:t>Летник — летняя дорога.</a:t>
            </a:r>
          </a:p>
          <a:p>
            <a:r>
              <a:rPr lang="ru-RU" sz="2200" dirty="0" smtClean="0"/>
              <a:t>Лизун — коровий язык.</a:t>
            </a:r>
          </a:p>
          <a:p>
            <a:r>
              <a:rPr lang="ru-RU" sz="2200" dirty="0" smtClean="0"/>
              <a:t>Лихва — что-либо излишнее, корыстные доходы, барыши.</a:t>
            </a:r>
          </a:p>
          <a:p>
            <a:r>
              <a:rPr lang="ru-RU" sz="2200" dirty="0" err="1" smtClean="0"/>
              <a:t>Лобанить</a:t>
            </a:r>
            <a:r>
              <a:rPr lang="ru-RU" sz="2200" dirty="0" smtClean="0"/>
              <a:t> — бить по лбу; забрить в солдаты.</a:t>
            </a:r>
          </a:p>
          <a:p>
            <a:r>
              <a:rPr lang="ru-RU" sz="2200" dirty="0" smtClean="0"/>
              <a:t>Лог — широкий овраг, с пологими склонами.</a:t>
            </a:r>
          </a:p>
          <a:p>
            <a:r>
              <a:rPr lang="ru-RU" sz="2200" dirty="0" smtClean="0"/>
              <a:t>Луб, лубяной — </a:t>
            </a:r>
            <a:r>
              <a:rPr lang="ru-RU" sz="2200" dirty="0" err="1" smtClean="0"/>
              <a:t>подковровый</a:t>
            </a:r>
            <a:r>
              <a:rPr lang="ru-RU" sz="2200" dirty="0" smtClean="0"/>
              <a:t> слой липы, идущий на лыко, из которого делают корзины, плетут лапти. </a:t>
            </a:r>
          </a:p>
          <a:p>
            <a:endParaRPr lang="ru-RU" dirty="0"/>
          </a:p>
        </p:txBody>
      </p:sp>
      <p:pic>
        <p:nvPicPr>
          <p:cNvPr id="4" name="Рисунок 3" descr="m_d64a1d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91500" y="0"/>
            <a:ext cx="952500" cy="952500"/>
          </a:xfrm>
          <a:prstGeom prst="rect">
            <a:avLst/>
          </a:prstGeom>
        </p:spPr>
      </p:pic>
    </p:spTree>
  </p:cSld>
  <p:clrMapOvr>
    <a:masterClrMapping/>
  </p:clrMapOvr>
  <p:transition advTm="5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000108"/>
            <a:ext cx="8001056" cy="3714776"/>
          </a:xfrm>
        </p:spPr>
        <p:txBody>
          <a:bodyPr>
            <a:normAutofit fontScale="92500" lnSpcReduction="20000"/>
          </a:bodyPr>
          <a:lstStyle/>
          <a:p>
            <a:r>
              <a:rPr lang="ru-RU" sz="2400" dirty="0" err="1" smtClean="0"/>
              <a:t>Лытать</a:t>
            </a:r>
            <a:r>
              <a:rPr lang="ru-RU" sz="2400" dirty="0" smtClean="0"/>
              <a:t> — уклоняться от дела, бегать от</a:t>
            </a:r>
          </a:p>
          <a:p>
            <a:pPr>
              <a:buNone/>
            </a:pPr>
            <a:r>
              <a:rPr lang="ru-RU" sz="2400" dirty="0" smtClean="0"/>
              <a:t>    работы, праздно шататься, скитаться.</a:t>
            </a:r>
          </a:p>
          <a:p>
            <a:r>
              <a:rPr lang="ru-RU" sz="2400" dirty="0" smtClean="0"/>
              <a:t>Лычный — сделанный из лыка.</a:t>
            </a:r>
          </a:p>
          <a:p>
            <a:r>
              <a:rPr lang="ru-RU" sz="2400" dirty="0" err="1" smtClean="0"/>
              <a:t>Лутошко</a:t>
            </a:r>
            <a:r>
              <a:rPr lang="ru-RU" sz="2400" dirty="0" smtClean="0"/>
              <a:t> — липовый прут без коры.</a:t>
            </a:r>
          </a:p>
          <a:p>
            <a:r>
              <a:rPr lang="ru-RU" sz="2400" dirty="0" smtClean="0"/>
              <a:t>Ляда, лядина, </a:t>
            </a:r>
            <a:r>
              <a:rPr lang="ru-RU" sz="2400" dirty="0" err="1" smtClean="0"/>
              <a:t>лядо</a:t>
            </a:r>
            <a:r>
              <a:rPr lang="ru-RU" sz="2400" dirty="0" smtClean="0"/>
              <a:t>, </a:t>
            </a:r>
            <a:r>
              <a:rPr lang="ru-RU" sz="2400" dirty="0" err="1" smtClean="0"/>
              <a:t>ляшин</a:t>
            </a:r>
            <a:r>
              <a:rPr lang="ru-RU" sz="2400" dirty="0" smtClean="0"/>
              <a:t> — пустошь, покинутая и заросшая земля.</a:t>
            </a:r>
          </a:p>
          <a:p>
            <a:r>
              <a:rPr lang="ru-RU" sz="2400" dirty="0" smtClean="0"/>
              <a:t>Лал - драгоценный камень яхонт.</a:t>
            </a:r>
          </a:p>
          <a:p>
            <a:r>
              <a:rPr lang="ru-RU" sz="2400" dirty="0" smtClean="0"/>
              <a:t>Ландскнехты - род средневековой наемной пехоты.</a:t>
            </a:r>
          </a:p>
          <a:p>
            <a:r>
              <a:rPr lang="ru-RU" sz="2400" dirty="0" smtClean="0"/>
              <a:t>Ластовица - ласточка.</a:t>
            </a:r>
          </a:p>
          <a:p>
            <a:r>
              <a:rPr lang="ru-RU" sz="2400" dirty="0" smtClean="0"/>
              <a:t>Лифляндия - северная часть современной Латвии и южная часть современной Эстонии.</a:t>
            </a:r>
          </a:p>
          <a:p>
            <a:endParaRPr lang="ru-RU" dirty="0"/>
          </a:p>
        </p:txBody>
      </p:sp>
      <p:pic>
        <p:nvPicPr>
          <p:cNvPr id="5" name="Рисунок 4" descr="m_d64a1d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91500" y="0"/>
            <a:ext cx="952500" cy="952500"/>
          </a:xfrm>
          <a:prstGeom prst="rect">
            <a:avLst/>
          </a:prstGeom>
        </p:spPr>
      </p:pic>
    </p:spTree>
  </p:cSld>
  <p:clrMapOvr>
    <a:masterClrMapping/>
  </p:clrMapOvr>
  <p:transition advTm="5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85728"/>
            <a:ext cx="8229600" cy="6286544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dirty="0" smtClean="0"/>
              <a:t>Процесс архаизации части словаря того или иного языка, как правило, проходит постепенно, поэтому среди устаревших слов есть такие, которые имеют весьма значительный "стаж" (например, чадо, ворог, </a:t>
            </a:r>
            <a:r>
              <a:rPr lang="ru-RU" dirty="0" err="1" smtClean="0"/>
              <a:t>речe</a:t>
            </a:r>
            <a:r>
              <a:rPr lang="ru-RU" dirty="0" smtClean="0"/>
              <a:t>, червленый, посему, сей); другие же выведены из состава лексики современного русского языка, так как принадлежат древнерусскому периоду его развития. Иные слова устаревают за самый незначительный срок, возникнув в языке и исчезнув уже в новейший период; ср.: </a:t>
            </a:r>
            <a:r>
              <a:rPr lang="ru-RU" dirty="0" err="1" smtClean="0"/>
              <a:t>шкраб</a:t>
            </a:r>
            <a:r>
              <a:rPr lang="ru-RU" dirty="0" smtClean="0"/>
              <a:t> - в 20-е годы заменило слово учитель, </a:t>
            </a:r>
            <a:r>
              <a:rPr lang="ru-RU" dirty="0" err="1" smtClean="0"/>
              <a:t>рабкрин</a:t>
            </a:r>
            <a:r>
              <a:rPr lang="ru-RU" dirty="0" smtClean="0"/>
              <a:t> - Рабоче-крестьянская инспекция; </a:t>
            </a:r>
            <a:r>
              <a:rPr lang="ru-RU" dirty="0" err="1" smtClean="0"/>
              <a:t>энкаведист</a:t>
            </a:r>
            <a:r>
              <a:rPr lang="ru-RU" dirty="0" smtClean="0"/>
              <a:t> - работник НКВД. Такие номинации не всегда имеют соответствующие пометы в толковых словарях, поскольку процесс архаизации того или иного слова может осознаваться как еще не завершенный.</a:t>
            </a:r>
            <a:endParaRPr lang="ru-RU" dirty="0"/>
          </a:p>
        </p:txBody>
      </p:sp>
    </p:spTree>
  </p:cSld>
  <p:clrMapOvr>
    <a:masterClrMapping/>
  </p:clrMapOvr>
  <p:transition advTm="5000">
    <p:circl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00958" y="142852"/>
            <a:ext cx="1185842" cy="1214446"/>
          </a:xfrm>
        </p:spPr>
        <p:txBody>
          <a:bodyPr>
            <a:noAutofit/>
          </a:bodyPr>
          <a:lstStyle/>
          <a:p>
            <a:r>
              <a:rPr lang="ru-RU" sz="9600" dirty="0" smtClean="0"/>
              <a:t> </a:t>
            </a:r>
            <a:endParaRPr lang="ru-RU" sz="9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42852"/>
            <a:ext cx="8072494" cy="6572296"/>
          </a:xfrm>
        </p:spPr>
        <p:txBody>
          <a:bodyPr>
            <a:normAutofit fontScale="85000" lnSpcReduction="20000"/>
          </a:bodyPr>
          <a:lstStyle/>
          <a:p>
            <a:r>
              <a:rPr lang="ru-RU" sz="2600" dirty="0" smtClean="0"/>
              <a:t>Мамка — нянька, кормилица.</a:t>
            </a:r>
          </a:p>
          <a:p>
            <a:r>
              <a:rPr lang="ru-RU" sz="2600" dirty="0" err="1" smtClean="0"/>
              <a:t>Мана</a:t>
            </a:r>
            <a:r>
              <a:rPr lang="ru-RU" sz="2600" dirty="0" smtClean="0"/>
              <a:t> — от манить, обманывать, дурачить.</a:t>
            </a:r>
          </a:p>
          <a:p>
            <a:r>
              <a:rPr lang="ru-RU" sz="2600" dirty="0" err="1" smtClean="0"/>
              <a:t>Масляна</a:t>
            </a:r>
            <a:r>
              <a:rPr lang="ru-RU" sz="2600" dirty="0" smtClean="0"/>
              <a:t> — масленица, языческий праздник </a:t>
            </a:r>
          </a:p>
          <a:p>
            <a:pPr>
              <a:buNone/>
            </a:pPr>
            <a:r>
              <a:rPr lang="ru-RU" sz="2600" dirty="0" smtClean="0"/>
              <a:t>     проводов весны, приуроченный христианской церковью к неделе перед великим постом.</a:t>
            </a:r>
          </a:p>
          <a:p>
            <a:r>
              <a:rPr lang="ru-RU" sz="2600" dirty="0" smtClean="0"/>
              <a:t>Мат — беда, конец.</a:t>
            </a:r>
          </a:p>
          <a:p>
            <a:r>
              <a:rPr lang="ru-RU" sz="2600" dirty="0" smtClean="0"/>
              <a:t>Матица — осевая балка, скрепляющая стены, на нее кладут потолок.</a:t>
            </a:r>
          </a:p>
          <a:p>
            <a:r>
              <a:rPr lang="ru-RU" sz="2600" dirty="0" smtClean="0"/>
              <a:t>Маяк — прасол, перекупщик, скупавший по деревням лен, холсты и прочее для перепродажи на торгах.</a:t>
            </a:r>
          </a:p>
          <a:p>
            <a:r>
              <a:rPr lang="ru-RU" sz="2600" dirty="0" smtClean="0"/>
              <a:t>Меледа — кедровые орехи.</a:t>
            </a:r>
          </a:p>
          <a:p>
            <a:r>
              <a:rPr lang="ru-RU" sz="2600" dirty="0" smtClean="0"/>
              <a:t>Месячина — продовольственный паек, который помещик помесячно выдавал крестьянину.</a:t>
            </a:r>
          </a:p>
          <a:p>
            <a:r>
              <a:rPr lang="ru-RU" sz="2600" dirty="0" smtClean="0"/>
              <a:t>Мех — мешок.</a:t>
            </a:r>
          </a:p>
          <a:p>
            <a:r>
              <a:rPr lang="ru-RU" sz="2600" dirty="0" smtClean="0"/>
              <a:t>Мзда — награда, вознаграждение, плата, возмездие, барыш, корысть, прибыток.</a:t>
            </a:r>
          </a:p>
          <a:p>
            <a:r>
              <a:rPr lang="ru-RU" sz="2600" dirty="0" smtClean="0"/>
              <a:t>Мизгирь — паук.</a:t>
            </a:r>
          </a:p>
          <a:p>
            <a:r>
              <a:rPr lang="ru-RU" sz="2600" dirty="0" smtClean="0"/>
              <a:t>Мир — сельское общество.</a:t>
            </a:r>
          </a:p>
          <a:p>
            <a:r>
              <a:rPr lang="ru-RU" sz="2600" dirty="0" err="1" smtClean="0"/>
              <a:t>Мнози</a:t>
            </a:r>
            <a:r>
              <a:rPr lang="ru-RU" sz="2600" dirty="0" smtClean="0"/>
              <a:t> — многие.</a:t>
            </a:r>
          </a:p>
          <a:p>
            <a:r>
              <a:rPr lang="ru-RU" sz="2600" dirty="0" smtClean="0"/>
              <a:t>Молодуха — молодая жена, невестка.</a:t>
            </a:r>
          </a:p>
          <a:p>
            <a:endParaRPr lang="ru-RU" sz="2900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m_8acfd5a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91500" y="0"/>
            <a:ext cx="952500" cy="952500"/>
          </a:xfrm>
          <a:prstGeom prst="rect">
            <a:avLst/>
          </a:prstGeom>
        </p:spPr>
      </p:pic>
    </p:spTree>
  </p:cSld>
  <p:clrMapOvr>
    <a:masterClrMapping/>
  </p:clrMapOvr>
  <p:transition advTm="5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00958" y="285728"/>
            <a:ext cx="1014362" cy="1143000"/>
          </a:xfrm>
        </p:spPr>
        <p:txBody>
          <a:bodyPr>
            <a:noAutofit/>
          </a:bodyPr>
          <a:lstStyle/>
          <a:p>
            <a:r>
              <a:rPr lang="ru-RU" sz="9600" dirty="0" smtClean="0"/>
              <a:t> </a:t>
            </a:r>
            <a:endParaRPr lang="ru-RU" sz="9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785794"/>
            <a:ext cx="8229600" cy="5572164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Мотовило — орудие на которое наматывают нитки, пряжу с веретена.</a:t>
            </a:r>
          </a:p>
          <a:p>
            <a:r>
              <a:rPr lang="ru-RU" dirty="0" smtClean="0"/>
              <a:t>Мошна — мешок для хранения денег, кошелек, символ богатства.</a:t>
            </a:r>
          </a:p>
          <a:p>
            <a:r>
              <a:rPr lang="ru-RU" dirty="0" smtClean="0"/>
              <a:t>Мутовка — палка с сучками на конце для </a:t>
            </a:r>
          </a:p>
          <a:p>
            <a:pPr>
              <a:buNone/>
            </a:pPr>
            <a:r>
              <a:rPr lang="ru-RU" dirty="0" smtClean="0"/>
              <a:t>      взбалтывания чего-либо.</a:t>
            </a:r>
          </a:p>
          <a:p>
            <a:r>
              <a:rPr lang="ru-RU" dirty="0" smtClean="0"/>
              <a:t>Мамон, или Мамона, - в христианских церковных текстах - злой дух, олицетворение стяжательства, сребролюбия, а также грубых низменных удовольствий.</a:t>
            </a:r>
          </a:p>
          <a:p>
            <a:r>
              <a:rPr lang="ru-RU" dirty="0" smtClean="0"/>
              <a:t>Маркитант - мелкий торговец, следующий за войском.</a:t>
            </a:r>
          </a:p>
          <a:p>
            <a:r>
              <a:rPr lang="ru-RU" dirty="0" smtClean="0"/>
              <a:t>Меледа - длительная, однообразная, нудная работа.</a:t>
            </a:r>
          </a:p>
          <a:p>
            <a:r>
              <a:rPr lang="ru-RU" dirty="0" smtClean="0"/>
              <a:t>Ментик - гусарская верхняя куртка (венгерка).</a:t>
            </a:r>
          </a:p>
          <a:p>
            <a:r>
              <a:rPr lang="ru-RU" dirty="0" smtClean="0"/>
              <a:t>Месячина - месячный паек, выдаваемый помещиком переведенным на барщину крестьянам.</a:t>
            </a:r>
          </a:p>
          <a:p>
            <a:r>
              <a:rPr lang="ru-RU" dirty="0" err="1" smtClean="0"/>
              <a:t>Мисюр</a:t>
            </a:r>
            <a:r>
              <a:rPr lang="ru-RU" dirty="0" smtClean="0"/>
              <a:t> - Египет (перс.).</a:t>
            </a:r>
          </a:p>
          <a:p>
            <a:r>
              <a:rPr lang="ru-RU" dirty="0" err="1" smtClean="0"/>
              <a:t>Момус</a:t>
            </a:r>
            <a:r>
              <a:rPr lang="ru-RU" dirty="0" smtClean="0"/>
              <a:t> - божество, сын ночи, олицетворение злословия.</a:t>
            </a:r>
          </a:p>
          <a:p>
            <a:r>
              <a:rPr lang="ru-RU" dirty="0" err="1" smtClean="0"/>
              <a:t>Морея</a:t>
            </a:r>
            <a:r>
              <a:rPr lang="ru-RU" dirty="0" smtClean="0"/>
              <a:t> - в средние века название Пелопоннеса. Деспот </a:t>
            </a:r>
            <a:r>
              <a:rPr lang="ru-RU" dirty="0" err="1" smtClean="0"/>
              <a:t>морейский</a:t>
            </a:r>
            <a:r>
              <a:rPr lang="ru-RU" dirty="0" smtClean="0"/>
              <a:t> - правитель Греции.</a:t>
            </a:r>
          </a:p>
          <a:p>
            <a:r>
              <a:rPr lang="ru-RU" dirty="0" err="1" smtClean="0"/>
              <a:t>Муровщик</a:t>
            </a:r>
            <a:r>
              <a:rPr lang="ru-RU" dirty="0" smtClean="0"/>
              <a:t> - строитель стен из камня.</a:t>
            </a:r>
          </a:p>
          <a:p>
            <a:endParaRPr lang="ru-RU" dirty="0"/>
          </a:p>
        </p:txBody>
      </p:sp>
      <p:pic>
        <p:nvPicPr>
          <p:cNvPr id="4" name="Рисунок 3" descr="m_8acfd5a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91500" y="0"/>
            <a:ext cx="952500" cy="952500"/>
          </a:xfrm>
          <a:prstGeom prst="rect">
            <a:avLst/>
          </a:prstGeom>
        </p:spPr>
      </p:pic>
    </p:spTree>
  </p:cSld>
  <p:clrMapOvr>
    <a:masterClrMapping/>
  </p:clrMapOvr>
  <p:transition advTm="5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29586" y="142852"/>
            <a:ext cx="971528" cy="1143000"/>
          </a:xfrm>
        </p:spPr>
        <p:txBody>
          <a:bodyPr>
            <a:noAutofit/>
          </a:bodyPr>
          <a:lstStyle/>
          <a:p>
            <a:r>
              <a:rPr lang="ru-RU" sz="9600" dirty="0" smtClean="0"/>
              <a:t> </a:t>
            </a:r>
            <a:endParaRPr lang="ru-RU" sz="9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00108"/>
            <a:ext cx="8301038" cy="4857784"/>
          </a:xfrm>
        </p:spPr>
        <p:txBody>
          <a:bodyPr>
            <a:normAutofit/>
          </a:bodyPr>
          <a:lstStyle/>
          <a:p>
            <a:r>
              <a:rPr lang="ru-RU" sz="2000" dirty="0" err="1" smtClean="0"/>
              <a:t>Наветки</a:t>
            </a:r>
            <a:r>
              <a:rPr lang="ru-RU" sz="2000" dirty="0" smtClean="0"/>
              <a:t> — клевета, наговор, намек.</a:t>
            </a:r>
          </a:p>
          <a:p>
            <a:r>
              <a:rPr lang="ru-RU" sz="2000" dirty="0" err="1" smtClean="0"/>
              <a:t>Навколо</a:t>
            </a:r>
            <a:r>
              <a:rPr lang="ru-RU" sz="2000" dirty="0" smtClean="0"/>
              <a:t> — около.</a:t>
            </a:r>
          </a:p>
          <a:p>
            <a:r>
              <a:rPr lang="ru-RU" sz="2000" dirty="0" smtClean="0"/>
              <a:t>Надолба — столбик, тумба, вкопанные в землю.</a:t>
            </a:r>
          </a:p>
          <a:p>
            <a:r>
              <a:rPr lang="ru-RU" sz="2000" dirty="0" smtClean="0"/>
              <a:t>Назем — навоз.</a:t>
            </a:r>
          </a:p>
          <a:p>
            <a:r>
              <a:rPr lang="ru-RU" sz="2000" dirty="0" smtClean="0"/>
              <a:t>Накопыльник — продольный брус у саней, в который вставлены верхние концы копыльев </a:t>
            </a:r>
          </a:p>
          <a:p>
            <a:r>
              <a:rPr lang="ru-RU" sz="2000" dirty="0" err="1" smtClean="0"/>
              <a:t>Напредки</a:t>
            </a:r>
            <a:r>
              <a:rPr lang="ru-RU" sz="2000" dirty="0" smtClean="0"/>
              <a:t> — вперед, в будущем.</a:t>
            </a:r>
          </a:p>
          <a:p>
            <a:r>
              <a:rPr lang="ru-RU" sz="2000" dirty="0" smtClean="0"/>
              <a:t>Напуски — брань, нападки.</a:t>
            </a:r>
          </a:p>
          <a:p>
            <a:r>
              <a:rPr lang="ru-RU" sz="2000" dirty="0" smtClean="0"/>
              <a:t>Наст — подмороженный крепкий слой снега; лед при первых морозах у берегов рек, озер.</a:t>
            </a:r>
          </a:p>
          <a:p>
            <a:r>
              <a:rPr lang="ru-RU" sz="2000" dirty="0" err="1" smtClean="0"/>
              <a:t>Настить</a:t>
            </a:r>
            <a:r>
              <a:rPr lang="ru-RU" sz="2000" dirty="0" smtClean="0"/>
              <a:t> — стелить холсты для отбелки.</a:t>
            </a:r>
          </a:p>
          <a:p>
            <a:r>
              <a:rPr lang="ru-RU" sz="2000" dirty="0" smtClean="0"/>
              <a:t>Натекать — набежать, набегать.</a:t>
            </a:r>
          </a:p>
          <a:p>
            <a:r>
              <a:rPr lang="ru-RU" sz="2000" dirty="0" err="1" smtClean="0"/>
              <a:t>Небылые</a:t>
            </a:r>
            <a:r>
              <a:rPr lang="ru-RU" sz="2000" dirty="0" smtClean="0"/>
              <a:t> слова — напраслина, ложь.</a:t>
            </a:r>
          </a:p>
        </p:txBody>
      </p:sp>
      <p:pic>
        <p:nvPicPr>
          <p:cNvPr id="4" name="Рисунок 3" descr="m_1b3821a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91500" y="0"/>
            <a:ext cx="952500" cy="952500"/>
          </a:xfrm>
          <a:prstGeom prst="rect">
            <a:avLst/>
          </a:prstGeom>
        </p:spPr>
      </p:pic>
    </p:spTree>
  </p:cSld>
  <p:clrMapOvr>
    <a:masterClrMapping/>
  </p:clrMapOvr>
  <p:transition advTm="5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86644" y="274638"/>
            <a:ext cx="1400156" cy="1143000"/>
          </a:xfrm>
        </p:spPr>
        <p:txBody>
          <a:bodyPr>
            <a:noAutofit/>
          </a:bodyPr>
          <a:lstStyle/>
          <a:p>
            <a:r>
              <a:rPr lang="ru-RU" sz="9600" dirty="0" smtClean="0"/>
              <a:t> </a:t>
            </a:r>
            <a:endParaRPr lang="ru-RU" sz="9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71546"/>
            <a:ext cx="8258204" cy="4857784"/>
          </a:xfrm>
        </p:spPr>
        <p:txBody>
          <a:bodyPr>
            <a:normAutofit/>
          </a:bodyPr>
          <a:lstStyle/>
          <a:p>
            <a:r>
              <a:rPr lang="ru-RU" sz="2000" dirty="0" err="1" smtClean="0"/>
              <a:t>Неча</a:t>
            </a:r>
            <a:r>
              <a:rPr lang="ru-RU" sz="2000" dirty="0" smtClean="0"/>
              <a:t> — ничего.</a:t>
            </a:r>
          </a:p>
          <a:p>
            <a:r>
              <a:rPr lang="ru-RU" sz="2000" dirty="0" err="1" smtClean="0"/>
              <a:t>Наямиться</a:t>
            </a:r>
            <a:r>
              <a:rPr lang="ru-RU" sz="2000" dirty="0" smtClean="0"/>
              <a:t> — напастись припасов на</a:t>
            </a:r>
          </a:p>
          <a:p>
            <a:pPr>
              <a:buNone/>
            </a:pPr>
            <a:r>
              <a:rPr lang="ru-RU" sz="2000" dirty="0"/>
              <a:t> </a:t>
            </a:r>
            <a:r>
              <a:rPr lang="ru-RU" sz="2000" dirty="0" smtClean="0"/>
              <a:t>   большой расход.</a:t>
            </a:r>
          </a:p>
          <a:p>
            <a:r>
              <a:rPr lang="ru-RU" sz="2000" dirty="0" smtClean="0"/>
              <a:t>Новина — хлеб, а также любые продукты и изделия из первого урожая.</a:t>
            </a:r>
          </a:p>
          <a:p>
            <a:r>
              <a:rPr lang="ru-RU" sz="2000" dirty="0" err="1" smtClean="0"/>
              <a:t>Небоже</a:t>
            </a:r>
            <a:r>
              <a:rPr lang="ru-RU" sz="2000" dirty="0" smtClean="0"/>
              <a:t>, </a:t>
            </a:r>
            <a:r>
              <a:rPr lang="ru-RU" sz="2000" dirty="0" err="1" smtClean="0"/>
              <a:t>небога</a:t>
            </a:r>
            <a:r>
              <a:rPr lang="ru-RU" sz="2000" dirty="0" smtClean="0"/>
              <a:t> — нищий, убогий.</a:t>
            </a:r>
          </a:p>
          <a:p>
            <a:r>
              <a:rPr lang="ru-RU" sz="2000" dirty="0" err="1" smtClean="0"/>
              <a:t>Нужа</a:t>
            </a:r>
            <a:r>
              <a:rPr lang="ru-RU" sz="2000" dirty="0" smtClean="0"/>
              <a:t> — бедность, крайность, недостаток.</a:t>
            </a:r>
          </a:p>
          <a:p>
            <a:r>
              <a:rPr lang="ru-RU" sz="2000" dirty="0" smtClean="0"/>
              <a:t>Нравный — сердитый, с крутым нравом.</a:t>
            </a:r>
          </a:p>
          <a:p>
            <a:r>
              <a:rPr lang="ru-RU" sz="2000" dirty="0" err="1" smtClean="0"/>
              <a:t>Накр</a:t>
            </a:r>
            <a:r>
              <a:rPr lang="ru-RU" sz="2000" dirty="0" smtClean="0"/>
              <a:t> - перламутр.</a:t>
            </a:r>
          </a:p>
          <a:p>
            <a:r>
              <a:rPr lang="ru-RU" sz="2000" dirty="0" smtClean="0"/>
              <a:t>Нанка - плотная и толстая хлопчатобумажная ткань.</a:t>
            </a:r>
          </a:p>
          <a:p>
            <a:r>
              <a:rPr lang="ru-RU" sz="2000" dirty="0" err="1" smtClean="0"/>
              <a:t>Недельщик</a:t>
            </a:r>
            <a:r>
              <a:rPr lang="ru-RU" sz="2000" dirty="0" smtClean="0"/>
              <a:t>. - пристав, ездивший за обвиняемыми и представлявший их суду.</a:t>
            </a:r>
          </a:p>
          <a:p>
            <a:r>
              <a:rPr lang="ru-RU" sz="2000" dirty="0" err="1" smtClean="0"/>
              <a:t>Нужа</a:t>
            </a:r>
            <a:r>
              <a:rPr lang="ru-RU" sz="2000" dirty="0" smtClean="0"/>
              <a:t> - нужда (</a:t>
            </a:r>
            <a:r>
              <a:rPr lang="ru-RU" sz="2000" dirty="0" err="1" smtClean="0"/>
              <a:t>древнерус</a:t>
            </a:r>
            <a:r>
              <a:rPr lang="ru-RU" sz="2000" dirty="0" smtClean="0"/>
              <a:t>.).</a:t>
            </a:r>
          </a:p>
          <a:p>
            <a:endParaRPr lang="ru-RU" dirty="0"/>
          </a:p>
        </p:txBody>
      </p:sp>
      <p:pic>
        <p:nvPicPr>
          <p:cNvPr id="4" name="Рисунок 3" descr="m_1b3821a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91500" y="0"/>
            <a:ext cx="952500" cy="952500"/>
          </a:xfrm>
          <a:prstGeom prst="rect">
            <a:avLst/>
          </a:prstGeom>
        </p:spPr>
      </p:pic>
    </p:spTree>
  </p:cSld>
  <p:clrMapOvr>
    <a:masterClrMapping/>
  </p:clrMapOvr>
  <p:transition advTm="5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186766" cy="6095070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Обельный — крестьянин, освобожденный от податей и повинностей.</a:t>
            </a:r>
          </a:p>
          <a:p>
            <a:r>
              <a:rPr lang="ru-RU" dirty="0" smtClean="0"/>
              <a:t>Обиход — привычный, установленный уклад жизни.</a:t>
            </a:r>
          </a:p>
          <a:p>
            <a:r>
              <a:rPr lang="ru-RU" dirty="0" err="1" smtClean="0"/>
              <a:t>Обмежа</a:t>
            </a:r>
            <a:r>
              <a:rPr lang="ru-RU" dirty="0" smtClean="0"/>
              <a:t> — полоса вдоль межи (см. </a:t>
            </a:r>
            <a:r>
              <a:rPr lang="ru-RU" dirty="0" err="1" smtClean="0"/>
              <a:t>умежье</a:t>
            </a:r>
            <a:r>
              <a:rPr lang="ru-RU" dirty="0" smtClean="0"/>
              <a:t>)</a:t>
            </a:r>
          </a:p>
          <a:p>
            <a:r>
              <a:rPr lang="ru-RU" dirty="0" smtClean="0"/>
              <a:t>Оборы — веревки, завязки у лаптей.</a:t>
            </a:r>
          </a:p>
          <a:p>
            <a:r>
              <a:rPr lang="ru-RU" dirty="0" smtClean="0"/>
              <a:t>Оброть — недоуздок.</a:t>
            </a:r>
          </a:p>
          <a:p>
            <a:r>
              <a:rPr lang="ru-RU" dirty="0" err="1" smtClean="0"/>
              <a:t>Обрядня</a:t>
            </a:r>
            <a:r>
              <a:rPr lang="ru-RU" dirty="0" smtClean="0"/>
              <a:t> — женская работа в избе по хозяйству, наведение порядка в избе, сам порядок.</a:t>
            </a:r>
          </a:p>
          <a:p>
            <a:r>
              <a:rPr lang="ru-RU" dirty="0" err="1" smtClean="0"/>
              <a:t>Обык</a:t>
            </a:r>
            <a:r>
              <a:rPr lang="ru-RU" dirty="0" smtClean="0"/>
              <a:t> — обычай.</a:t>
            </a:r>
          </a:p>
          <a:p>
            <a:r>
              <a:rPr lang="ru-RU" dirty="0" err="1" smtClean="0"/>
              <a:t>Одинакий</a:t>
            </a:r>
            <a:r>
              <a:rPr lang="ru-RU" dirty="0" smtClean="0"/>
              <a:t> — одинокий.</a:t>
            </a:r>
          </a:p>
          <a:p>
            <a:r>
              <a:rPr lang="ru-RU" dirty="0" smtClean="0"/>
              <a:t>Однорядка — старинная верхняя мужская одежда.</a:t>
            </a:r>
          </a:p>
          <a:p>
            <a:r>
              <a:rPr lang="ru-RU" dirty="0" smtClean="0"/>
              <a:t>Одонье, </a:t>
            </a:r>
            <a:r>
              <a:rPr lang="ru-RU" dirty="0" err="1" smtClean="0"/>
              <a:t>одонок</a:t>
            </a:r>
            <a:r>
              <a:rPr lang="ru-RU" dirty="0" smtClean="0"/>
              <a:t> — круглая, с острой вершиной, кладь хлеба в снопах или круглый стог сена.</a:t>
            </a:r>
          </a:p>
          <a:p>
            <a:r>
              <a:rPr lang="ru-RU" dirty="0" smtClean="0"/>
              <a:t>Опара — заправленное дрожжами или закваской забродившее тесто.</a:t>
            </a:r>
          </a:p>
          <a:p>
            <a:r>
              <a:rPr lang="ru-RU" dirty="0" smtClean="0"/>
              <a:t>Опорки — рванные сапоги.</a:t>
            </a:r>
          </a:p>
          <a:p>
            <a:r>
              <a:rPr lang="ru-RU" dirty="0" smtClean="0"/>
              <a:t>Опричнина — при Иване Грозном часть государства, управляемая непосредственно царем.</a:t>
            </a:r>
          </a:p>
          <a:p>
            <a:r>
              <a:rPr lang="ru-RU" dirty="0" smtClean="0"/>
              <a:t>Орать — пахать.</a:t>
            </a:r>
          </a:p>
          <a:p>
            <a:r>
              <a:rPr lang="ru-RU" dirty="0" smtClean="0"/>
              <a:t>Оселок — точильный камень.</a:t>
            </a:r>
          </a:p>
        </p:txBody>
      </p:sp>
      <p:pic>
        <p:nvPicPr>
          <p:cNvPr id="5" name="Рисунок 4" descr="m_1a8be6b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91500" y="0"/>
            <a:ext cx="952500" cy="952500"/>
          </a:xfrm>
          <a:prstGeom prst="rect">
            <a:avLst/>
          </a:prstGeom>
        </p:spPr>
      </p:pic>
    </p:spTree>
  </p:cSld>
  <p:clrMapOvr>
    <a:masterClrMapping/>
  </p:clrMapOvr>
  <p:transition advTm="5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72396" y="571480"/>
            <a:ext cx="1114404" cy="1143000"/>
          </a:xfrm>
        </p:spPr>
        <p:txBody>
          <a:bodyPr>
            <a:noAutofit/>
          </a:bodyPr>
          <a:lstStyle/>
          <a:p>
            <a:r>
              <a:rPr lang="ru-RU" sz="9600" dirty="0" smtClean="0"/>
              <a:t> </a:t>
            </a:r>
            <a:endParaRPr lang="ru-RU" sz="9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71480"/>
            <a:ext cx="8143932" cy="5429288"/>
          </a:xfrm>
        </p:spPr>
        <p:txBody>
          <a:bodyPr>
            <a:normAutofit fontScale="77500" lnSpcReduction="20000"/>
          </a:bodyPr>
          <a:lstStyle/>
          <a:p>
            <a:r>
              <a:rPr lang="ru-RU" sz="2600" dirty="0" err="1" smtClean="0"/>
              <a:t>Осминник</a:t>
            </a:r>
            <a:r>
              <a:rPr lang="ru-RU" sz="2600" dirty="0" smtClean="0"/>
              <a:t> — восьмая часть, доля земли хлеба.</a:t>
            </a:r>
          </a:p>
          <a:p>
            <a:r>
              <a:rPr lang="ru-RU" sz="2600" dirty="0" smtClean="0"/>
              <a:t>Основа — продольные нитки ткани при тканье на </a:t>
            </a:r>
          </a:p>
          <a:p>
            <a:pPr>
              <a:buNone/>
            </a:pPr>
            <a:r>
              <a:rPr lang="ru-RU" sz="2600" dirty="0" smtClean="0"/>
              <a:t>      кроснах (см. уток).</a:t>
            </a:r>
          </a:p>
          <a:p>
            <a:r>
              <a:rPr lang="ru-RU" sz="2600" dirty="0" err="1" smtClean="0"/>
              <a:t>Остронлив</a:t>
            </a:r>
            <a:r>
              <a:rPr lang="ru-RU" sz="2600" dirty="0" smtClean="0"/>
              <a:t> — осторожен.</a:t>
            </a:r>
          </a:p>
          <a:p>
            <a:r>
              <a:rPr lang="ru-RU" sz="2600" dirty="0" smtClean="0"/>
              <a:t>Остуда — охлаждение, гнев, размолвка.</a:t>
            </a:r>
          </a:p>
          <a:p>
            <a:r>
              <a:rPr lang="ru-RU" sz="2600" dirty="0" smtClean="0"/>
              <a:t>Обскурантизм - мракобесие, враждебное отношение к просвещению.</a:t>
            </a:r>
          </a:p>
          <a:p>
            <a:r>
              <a:rPr lang="ru-RU" sz="2600" dirty="0" smtClean="0"/>
              <a:t>Окольничий - старинный дворцовый чин, основной обязанностью </a:t>
            </a:r>
          </a:p>
          <a:p>
            <a:pPr>
              <a:buNone/>
            </a:pPr>
            <a:r>
              <a:rPr lang="ru-RU" sz="2600" dirty="0" smtClean="0"/>
              <a:t>       которого было "устраивать путь и станы для государя".</a:t>
            </a:r>
          </a:p>
          <a:p>
            <a:r>
              <a:rPr lang="ru-RU" sz="2600" dirty="0" err="1" smtClean="0"/>
              <a:t>Оллоперводигер</a:t>
            </a:r>
            <a:r>
              <a:rPr lang="ru-RU" sz="2600" dirty="0" smtClean="0"/>
              <a:t> - искаженное от "аллах </a:t>
            </a:r>
            <a:r>
              <a:rPr lang="ru-RU" sz="2600" dirty="0" err="1" smtClean="0"/>
              <a:t>первердигар</a:t>
            </a:r>
            <a:r>
              <a:rPr lang="ru-RU" sz="2600" dirty="0" smtClean="0"/>
              <a:t>«</a:t>
            </a:r>
          </a:p>
          <a:p>
            <a:pPr>
              <a:buNone/>
            </a:pPr>
            <a:r>
              <a:rPr lang="ru-RU" sz="2600" dirty="0" smtClean="0"/>
              <a:t>       (перс.) – Боже, творец!</a:t>
            </a:r>
          </a:p>
          <a:p>
            <a:r>
              <a:rPr lang="ru-RU" sz="2600" dirty="0" smtClean="0"/>
              <a:t>Ордынское подворье - дом в Кремле, в котором жили во времена татарского ига представители Золотой Орды.</a:t>
            </a:r>
          </a:p>
          <a:p>
            <a:r>
              <a:rPr lang="ru-RU" sz="2600" dirty="0" err="1" smtClean="0"/>
              <a:t>Ориктогнозия</a:t>
            </a:r>
            <a:r>
              <a:rPr lang="ru-RU" sz="2600" dirty="0" smtClean="0"/>
              <a:t> - раздел минералогии, учение о распознавании ископаемых по их наружным признакам.</a:t>
            </a:r>
          </a:p>
          <a:p>
            <a:r>
              <a:rPr lang="ru-RU" sz="2600" dirty="0" smtClean="0"/>
              <a:t>Ослоп - палица, окованная железом дубина.</a:t>
            </a:r>
          </a:p>
          <a:p>
            <a:endParaRPr lang="ru-RU" dirty="0"/>
          </a:p>
        </p:txBody>
      </p:sp>
      <p:pic>
        <p:nvPicPr>
          <p:cNvPr id="4" name="Рисунок 3" descr="m_1a8be6b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91500" y="0"/>
            <a:ext cx="952500" cy="952500"/>
          </a:xfrm>
          <a:prstGeom prst="rect">
            <a:avLst/>
          </a:prstGeom>
        </p:spPr>
      </p:pic>
    </p:spTree>
  </p:cSld>
  <p:clrMapOvr>
    <a:masterClrMapping/>
  </p:clrMapOvr>
  <p:transition advTm="5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71480"/>
            <a:ext cx="8329642" cy="5143536"/>
          </a:xfrm>
        </p:spPr>
        <p:txBody>
          <a:bodyPr>
            <a:normAutofit fontScale="85000" lnSpcReduction="10000"/>
          </a:bodyPr>
          <a:lstStyle/>
          <a:p>
            <a:r>
              <a:rPr lang="ru-RU" sz="2400" dirty="0" err="1" smtClean="0"/>
              <a:t>Орифлама</a:t>
            </a:r>
            <a:r>
              <a:rPr lang="ru-RU" sz="2400" dirty="0" smtClean="0"/>
              <a:t> - королевское знамя в средневековой </a:t>
            </a:r>
            <a:endParaRPr lang="ru-RU" sz="2400" dirty="0"/>
          </a:p>
          <a:p>
            <a:pPr>
              <a:buNone/>
            </a:pPr>
            <a:r>
              <a:rPr lang="ru-RU" sz="2400" dirty="0" smtClean="0"/>
              <a:t>     Франции, которое поднималось на </a:t>
            </a:r>
            <a:r>
              <a:rPr lang="ru-RU" sz="2400" dirty="0" err="1" smtClean="0"/>
              <a:t>копьево</a:t>
            </a:r>
            <a:r>
              <a:rPr lang="ru-RU" sz="2400" dirty="0" smtClean="0"/>
              <a:t> время боя.</a:t>
            </a:r>
          </a:p>
          <a:p>
            <a:r>
              <a:rPr lang="ru-RU" sz="2400" dirty="0" smtClean="0"/>
              <a:t>Оселок - тонкий брусок, на котором точат или правят бритвы; иносказательно - испытание.</a:t>
            </a:r>
          </a:p>
          <a:p>
            <a:r>
              <a:rPr lang="ru-RU" sz="2400" dirty="0" smtClean="0"/>
              <a:t>Охабень - верхняя крестьянская одежда, типа зипуна.</a:t>
            </a:r>
          </a:p>
          <a:p>
            <a:r>
              <a:rPr lang="ru-RU" sz="2400" dirty="0" smtClean="0"/>
              <a:t>Отава — трава, в тот же год выросшая на месте скошенной.</a:t>
            </a:r>
          </a:p>
          <a:p>
            <a:r>
              <a:rPr lang="ru-RU" sz="2400" dirty="0" err="1" smtClean="0"/>
              <a:t>Отзимок</a:t>
            </a:r>
            <a:r>
              <a:rPr lang="ru-RU" sz="2400" dirty="0" smtClean="0"/>
              <a:t>, </a:t>
            </a:r>
            <a:r>
              <a:rPr lang="ru-RU" sz="2400" dirty="0" err="1" smtClean="0"/>
              <a:t>отзимье</a:t>
            </a:r>
            <a:r>
              <a:rPr lang="ru-RU" sz="2400" dirty="0" smtClean="0"/>
              <a:t> — </a:t>
            </a:r>
            <a:r>
              <a:rPr lang="ru-RU" sz="2400" dirty="0" err="1" smtClean="0"/>
              <a:t>поздяя</a:t>
            </a:r>
            <a:r>
              <a:rPr lang="ru-RU" sz="2400" dirty="0" smtClean="0"/>
              <a:t> холодная весна.</a:t>
            </a:r>
          </a:p>
          <a:p>
            <a:r>
              <a:rPr lang="ru-RU" sz="2400" dirty="0" smtClean="0"/>
              <a:t>Оттопок — стоптанный, изношенный башмак.</a:t>
            </a:r>
          </a:p>
          <a:p>
            <a:r>
              <a:rPr lang="ru-RU" sz="2400" dirty="0" smtClean="0"/>
              <a:t>Отъезжий рубль — заработанный в отхожем промысле, на стороне.</a:t>
            </a:r>
          </a:p>
          <a:p>
            <a:r>
              <a:rPr lang="ru-RU" sz="2400" dirty="0" err="1" smtClean="0"/>
              <a:t>Охлябь</a:t>
            </a:r>
            <a:r>
              <a:rPr lang="ru-RU" sz="2400" dirty="0" smtClean="0"/>
              <a:t> — езда верхом на лошади без седла.</a:t>
            </a:r>
          </a:p>
          <a:p>
            <a:r>
              <a:rPr lang="ru-RU" sz="2400" dirty="0" err="1" smtClean="0"/>
              <a:t>Оход</a:t>
            </a:r>
            <a:r>
              <a:rPr lang="ru-RU" sz="2400" dirty="0" smtClean="0"/>
              <a:t> — желание, охота.</a:t>
            </a:r>
          </a:p>
          <a:p>
            <a:r>
              <a:rPr lang="ru-RU" sz="2400" dirty="0" err="1" smtClean="0"/>
              <a:t>Охуд</a:t>
            </a:r>
            <a:r>
              <a:rPr lang="ru-RU" sz="2400" dirty="0" smtClean="0"/>
              <a:t> — осуждение, хула.</a:t>
            </a:r>
          </a:p>
          <a:p>
            <a:r>
              <a:rPr lang="ru-RU" sz="2400" dirty="0" err="1" smtClean="0"/>
              <a:t>Очеп</a:t>
            </a:r>
            <a:r>
              <a:rPr lang="ru-RU" sz="2400" dirty="0" smtClean="0"/>
              <a:t> — гибкий шест, на который подвешивалась люлька.</a:t>
            </a:r>
          </a:p>
          <a:p>
            <a:r>
              <a:rPr lang="ru-RU" sz="2400" dirty="0" smtClean="0"/>
              <a:t>Ошурки — вытопки сала, остатки, подонки.</a:t>
            </a:r>
          </a:p>
          <a:p>
            <a:endParaRPr lang="ru-RU" dirty="0"/>
          </a:p>
        </p:txBody>
      </p:sp>
      <p:pic>
        <p:nvPicPr>
          <p:cNvPr id="6" name="Рисунок 5" descr="m_1a8be6b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91500" y="0"/>
            <a:ext cx="952500" cy="952500"/>
          </a:xfrm>
          <a:prstGeom prst="rect">
            <a:avLst/>
          </a:prstGeom>
        </p:spPr>
      </p:pic>
    </p:spTree>
  </p:cSld>
  <p:clrMapOvr>
    <a:masterClrMapping/>
  </p:clrMapOvr>
  <p:transition advTm="5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00958" y="500042"/>
            <a:ext cx="1185842" cy="1143000"/>
          </a:xfrm>
        </p:spPr>
        <p:txBody>
          <a:bodyPr>
            <a:noAutofit/>
          </a:bodyPr>
          <a:lstStyle/>
          <a:p>
            <a:r>
              <a:rPr lang="ru-RU" sz="9600" dirty="0" smtClean="0"/>
              <a:t> </a:t>
            </a:r>
            <a:endParaRPr lang="ru-RU" sz="9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0"/>
            <a:ext cx="8358246" cy="6643710"/>
          </a:xfrm>
        </p:spPr>
        <p:txBody>
          <a:bodyPr>
            <a:noAutofit/>
          </a:bodyPr>
          <a:lstStyle/>
          <a:p>
            <a:r>
              <a:rPr lang="ru-RU" sz="2000" dirty="0" smtClean="0"/>
              <a:t>Паголенки — чулок без ступни, охватывающий только </a:t>
            </a:r>
          </a:p>
          <a:p>
            <a:r>
              <a:rPr lang="ru-RU" sz="2000" dirty="0" smtClean="0"/>
              <a:t>голень ноги.</a:t>
            </a:r>
          </a:p>
          <a:p>
            <a:r>
              <a:rPr lang="ru-RU" sz="2000" dirty="0" err="1" smtClean="0"/>
              <a:t>Паленица</a:t>
            </a:r>
            <a:r>
              <a:rPr lang="ru-RU" sz="2000" dirty="0" smtClean="0"/>
              <a:t> — богатырь, наездник; </a:t>
            </a:r>
          </a:p>
          <a:p>
            <a:r>
              <a:rPr lang="ru-RU" sz="2000" dirty="0" err="1" smtClean="0"/>
              <a:t>Паска</a:t>
            </a:r>
            <a:r>
              <a:rPr lang="ru-RU" sz="2000" dirty="0" smtClean="0"/>
              <a:t> — пасха, христианский весенний праздник в честь воскресения Иисуса Христа.</a:t>
            </a:r>
          </a:p>
          <a:p>
            <a:r>
              <a:rPr lang="ru-RU" sz="2000" dirty="0" smtClean="0"/>
              <a:t>Пасма — моток льняных или пеньковых ниток.</a:t>
            </a:r>
          </a:p>
          <a:p>
            <a:r>
              <a:rPr lang="ru-RU" sz="2000" dirty="0" smtClean="0"/>
              <a:t>Пастырь — пастух; священник, руководитель паствы.</a:t>
            </a:r>
          </a:p>
          <a:p>
            <a:r>
              <a:rPr lang="ru-RU" sz="2000" dirty="0" err="1" smtClean="0"/>
              <a:t>Пахва</a:t>
            </a:r>
            <a:r>
              <a:rPr lang="ru-RU" sz="2000" dirty="0" smtClean="0"/>
              <a:t> — седельный ремень с кольцом, в которое продевается хвост лошади, чтобы седло не сползало на шею.</a:t>
            </a:r>
          </a:p>
          <a:p>
            <a:r>
              <a:rPr lang="ru-RU" sz="2000" dirty="0" smtClean="0"/>
              <a:t>Паче — усилительное слово; тем паче — тем более.</a:t>
            </a:r>
          </a:p>
          <a:p>
            <a:r>
              <a:rPr lang="ru-RU" sz="2000" dirty="0" smtClean="0"/>
              <a:t>Пенья — пеня, выговор, упрек, пенять — сетовать, укорять.</a:t>
            </a:r>
          </a:p>
          <a:p>
            <a:r>
              <a:rPr lang="ru-RU" sz="2000" dirty="0" err="1" smtClean="0"/>
              <a:t>Перевык</a:t>
            </a:r>
            <a:r>
              <a:rPr lang="ru-RU" sz="2000" dirty="0" smtClean="0"/>
              <a:t> — отставанье от прежних привычек, приобретение новых.</a:t>
            </a:r>
          </a:p>
          <a:p>
            <a:r>
              <a:rPr lang="ru-RU" sz="2000" dirty="0" smtClean="0"/>
              <a:t>Перевясло — сказка, пучок, жгут из крученной соломы для перевязки снопов.</a:t>
            </a:r>
          </a:p>
          <a:p>
            <a:r>
              <a:rPr lang="ru-RU" sz="2000" dirty="0" smtClean="0"/>
              <a:t>Перемена — смена блюд в обед или на пиру.</a:t>
            </a:r>
          </a:p>
          <a:p>
            <a:r>
              <a:rPr lang="ru-RU" sz="2000" dirty="0" smtClean="0"/>
              <a:t>Пест — толкач для растирания чего-либо в ступе.</a:t>
            </a:r>
          </a:p>
          <a:p>
            <a:r>
              <a:rPr lang="ru-RU" sz="2000" dirty="0" err="1" smtClean="0"/>
              <a:t>Пестрец</a:t>
            </a:r>
            <a:r>
              <a:rPr lang="ru-RU" sz="2000" dirty="0" smtClean="0"/>
              <a:t> — род гриба; рыба.</a:t>
            </a:r>
          </a:p>
          <a:p>
            <a:pPr>
              <a:buNone/>
            </a:pPr>
            <a:endParaRPr lang="ru-RU" sz="1600" dirty="0"/>
          </a:p>
        </p:txBody>
      </p:sp>
      <p:pic>
        <p:nvPicPr>
          <p:cNvPr id="4" name="Рисунок 3" descr="m_f4113cf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91500" y="0"/>
            <a:ext cx="952500" cy="952500"/>
          </a:xfrm>
          <a:prstGeom prst="rect">
            <a:avLst/>
          </a:prstGeom>
        </p:spPr>
      </p:pic>
    </p:spTree>
  </p:cSld>
  <p:clrMapOvr>
    <a:masterClrMapping/>
  </p:clrMapOvr>
  <p:transition advTm="5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768" y="274638"/>
            <a:ext cx="1543032" cy="1143000"/>
          </a:xfrm>
        </p:spPr>
        <p:txBody>
          <a:bodyPr>
            <a:noAutofit/>
          </a:bodyPr>
          <a:lstStyle/>
          <a:p>
            <a:r>
              <a:rPr lang="ru-RU" sz="9600" dirty="0" smtClean="0"/>
              <a:t> </a:t>
            </a:r>
            <a:endParaRPr lang="ru-RU" sz="9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85728"/>
            <a:ext cx="8501122" cy="6143668"/>
          </a:xfrm>
        </p:spPr>
        <p:txBody>
          <a:bodyPr>
            <a:normAutofit fontScale="70000" lnSpcReduction="20000"/>
          </a:bodyPr>
          <a:lstStyle/>
          <a:p>
            <a:r>
              <a:rPr lang="ru-RU" sz="2900" dirty="0" smtClean="0"/>
              <a:t>Платать одежду — чинить, латать, класть заплатки.</a:t>
            </a:r>
          </a:p>
          <a:p>
            <a:r>
              <a:rPr lang="ru-RU" sz="2900" dirty="0" smtClean="0"/>
              <a:t>Повадка — поблажка, потачка, привычка к </a:t>
            </a:r>
          </a:p>
          <a:p>
            <a:r>
              <a:rPr lang="ru-RU" sz="2900" dirty="0" smtClean="0"/>
              <a:t>чему-либо.</a:t>
            </a:r>
          </a:p>
          <a:p>
            <a:r>
              <a:rPr lang="ru-RU" sz="2900" dirty="0" smtClean="0"/>
              <a:t>Повадно — привычно, легко, приятно.</a:t>
            </a:r>
          </a:p>
          <a:p>
            <a:r>
              <a:rPr lang="ru-RU" sz="2900" dirty="0" err="1" smtClean="0"/>
              <a:t>Повалушка</a:t>
            </a:r>
            <a:r>
              <a:rPr lang="ru-RU" sz="2900" dirty="0" smtClean="0"/>
              <a:t> — общая холодная летняя спальня.</a:t>
            </a:r>
          </a:p>
          <a:p>
            <a:r>
              <a:rPr lang="ru-RU" sz="2900" dirty="0" smtClean="0"/>
              <a:t>Поверстаться — сравняться, </a:t>
            </a:r>
            <a:r>
              <a:rPr lang="ru-RU" sz="2900" dirty="0" err="1" smtClean="0"/>
              <a:t>поровняться</a:t>
            </a:r>
            <a:r>
              <a:rPr lang="ru-RU" sz="2900" dirty="0" smtClean="0"/>
              <a:t>.</a:t>
            </a:r>
          </a:p>
          <a:p>
            <a:r>
              <a:rPr lang="ru-RU" sz="2900" dirty="0" smtClean="0"/>
              <a:t>Поветь — крыша над скотным двором, также настил над скотным двором, где хранили сено, крытый теплый двор.</a:t>
            </a:r>
          </a:p>
          <a:p>
            <a:r>
              <a:rPr lang="ru-RU" sz="2900" dirty="0" err="1" smtClean="0"/>
              <a:t>Повивка</a:t>
            </a:r>
            <a:r>
              <a:rPr lang="ru-RU" sz="2900" dirty="0" smtClean="0"/>
              <a:t> — обмотка, обвивка.</a:t>
            </a:r>
          </a:p>
          <a:p>
            <a:r>
              <a:rPr lang="ru-RU" sz="2900" dirty="0" smtClean="0"/>
              <a:t>Повой — повойник, головной убор, шапочка из ткани замужних женщин; обряд </a:t>
            </a:r>
            <a:r>
              <a:rPr lang="ru-RU" sz="2900" dirty="0" err="1" smtClean="0"/>
              <a:t>повивания</a:t>
            </a:r>
            <a:r>
              <a:rPr lang="ru-RU" sz="2900" dirty="0" smtClean="0"/>
              <a:t> невесты во время которого на нее надевают повойник.</a:t>
            </a:r>
          </a:p>
          <a:p>
            <a:r>
              <a:rPr lang="ru-RU" sz="2900" dirty="0" smtClean="0"/>
              <a:t>Погост — сельское кладбище, церковь с кладбищем, земельным участком и домами притча.</a:t>
            </a:r>
          </a:p>
          <a:p>
            <a:r>
              <a:rPr lang="ru-RU" sz="2900" dirty="0" smtClean="0"/>
              <a:t>Подоплека — подбой у крестьянской рубахи, от плеч по спине и груди.</a:t>
            </a:r>
          </a:p>
          <a:p>
            <a:r>
              <a:rPr lang="ru-RU" sz="2900" dirty="0" err="1" smtClean="0"/>
              <a:t>Погутка</a:t>
            </a:r>
            <a:r>
              <a:rPr lang="ru-RU" sz="2900" dirty="0" smtClean="0"/>
              <a:t> — прибаутка, побаска.</a:t>
            </a:r>
          </a:p>
          <a:p>
            <a:r>
              <a:rPr lang="ru-RU" sz="2900" dirty="0" smtClean="0"/>
              <a:t>Подвох — </a:t>
            </a:r>
            <a:r>
              <a:rPr lang="ru-RU" sz="2900" dirty="0" err="1" smtClean="0"/>
              <a:t>злонамерное</a:t>
            </a:r>
            <a:r>
              <a:rPr lang="ru-RU" sz="2900" dirty="0" smtClean="0"/>
              <a:t> действие с целью подвести кого-то.</a:t>
            </a:r>
          </a:p>
          <a:p>
            <a:r>
              <a:rPr lang="ru-RU" sz="2900" dirty="0" smtClean="0"/>
              <a:t>Пищаль — старинное огневое оружие: пушка, длинное тяжелое ружье.</a:t>
            </a:r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m_f4113cf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91500" y="0"/>
            <a:ext cx="952500" cy="952500"/>
          </a:xfrm>
          <a:prstGeom prst="rect">
            <a:avLst/>
          </a:prstGeom>
        </p:spPr>
      </p:pic>
    </p:spTree>
  </p:cSld>
  <p:clrMapOvr>
    <a:masterClrMapping/>
  </p:clrMapOvr>
  <p:transition advTm="5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72396" y="285728"/>
            <a:ext cx="1328718" cy="1143000"/>
          </a:xfrm>
        </p:spPr>
        <p:txBody>
          <a:bodyPr>
            <a:noAutofit/>
          </a:bodyPr>
          <a:lstStyle/>
          <a:p>
            <a:r>
              <a:rPr lang="ru-RU" sz="9600" dirty="0" smtClean="0"/>
              <a:t> </a:t>
            </a:r>
            <a:endParaRPr lang="ru-RU" sz="9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14290"/>
            <a:ext cx="8229600" cy="5857916"/>
          </a:xfrm>
        </p:spPr>
        <p:txBody>
          <a:bodyPr>
            <a:normAutofit fontScale="25000" lnSpcReduction="20000"/>
          </a:bodyPr>
          <a:lstStyle/>
          <a:p>
            <a:r>
              <a:rPr lang="ru-RU" sz="8000" dirty="0" err="1" smtClean="0"/>
              <a:t>Поджид</a:t>
            </a:r>
            <a:r>
              <a:rPr lang="ru-RU" sz="8000" dirty="0" smtClean="0"/>
              <a:t> — ожидание, от слова «</a:t>
            </a:r>
            <a:r>
              <a:rPr lang="ru-RU" sz="8000" dirty="0" err="1" smtClean="0"/>
              <a:t>поджидание</a:t>
            </a:r>
            <a:r>
              <a:rPr lang="ru-RU" sz="8000" dirty="0" smtClean="0"/>
              <a:t>».</a:t>
            </a:r>
          </a:p>
          <a:p>
            <a:r>
              <a:rPr lang="ru-RU" sz="8000" dirty="0" smtClean="0"/>
              <a:t>Пожитки — мелкое имущество, вещи.</a:t>
            </a:r>
          </a:p>
          <a:p>
            <a:r>
              <a:rPr lang="ru-RU" sz="8000" dirty="0" smtClean="0"/>
              <a:t>Пожня —  луг, покос; нива, засеянная пашня.</a:t>
            </a:r>
          </a:p>
          <a:p>
            <a:r>
              <a:rPr lang="ru-RU" sz="8000" dirty="0" err="1" smtClean="0"/>
              <a:t>Покляпло</a:t>
            </a:r>
            <a:r>
              <a:rPr lang="ru-RU" sz="8000" dirty="0" smtClean="0"/>
              <a:t> — наклонилось к земле.</a:t>
            </a:r>
          </a:p>
          <a:p>
            <a:r>
              <a:rPr lang="ru-RU" sz="8000" dirty="0" smtClean="0"/>
              <a:t>Полати — деревянный настил в избе для спанья. Устраивается под потолком от печи до наружной стены.</a:t>
            </a:r>
          </a:p>
          <a:p>
            <a:r>
              <a:rPr lang="ru-RU" sz="8000" dirty="0" smtClean="0"/>
              <a:t>Полба — культурный злак, разновидность пшеницы.</a:t>
            </a:r>
          </a:p>
          <a:p>
            <a:r>
              <a:rPr lang="ru-RU" sz="8000" dirty="0" smtClean="0"/>
              <a:t>Полтина — старинная монета достоинством в пятьдесят копеек или сумма в пятьдесят копеек.</a:t>
            </a:r>
          </a:p>
          <a:p>
            <a:r>
              <a:rPr lang="ru-RU" sz="8000" dirty="0" err="1" smtClean="0"/>
              <a:t>Полица</a:t>
            </a:r>
            <a:r>
              <a:rPr lang="ru-RU" sz="8000" dirty="0" smtClean="0"/>
              <a:t> — пола, нижняя часть одежды.</a:t>
            </a:r>
          </a:p>
          <a:p>
            <a:r>
              <a:rPr lang="ru-RU" sz="8000" dirty="0" smtClean="0"/>
              <a:t>Полушка — старинная монета достоинством в четверть копейки.</a:t>
            </a:r>
          </a:p>
          <a:p>
            <a:r>
              <a:rPr lang="ru-RU" sz="8000" dirty="0" err="1" smtClean="0"/>
              <a:t>Польга</a:t>
            </a:r>
            <a:r>
              <a:rPr lang="ru-RU" sz="8000" dirty="0" smtClean="0"/>
              <a:t>, польза — льгота, облегчение, прибыль, нажива.</a:t>
            </a:r>
          </a:p>
          <a:p>
            <a:r>
              <a:rPr lang="ru-RU" sz="8000" dirty="0" smtClean="0"/>
              <a:t>Помин — поминовенье, воспоминанье.</a:t>
            </a:r>
          </a:p>
          <a:p>
            <a:r>
              <a:rPr lang="ru-RU" sz="8000" dirty="0" smtClean="0"/>
              <a:t>Понева, </a:t>
            </a:r>
            <a:r>
              <a:rPr lang="ru-RU" sz="8000" dirty="0" err="1" smtClean="0"/>
              <a:t>понява</a:t>
            </a:r>
            <a:r>
              <a:rPr lang="ru-RU" sz="8000" dirty="0" smtClean="0"/>
              <a:t>, </a:t>
            </a:r>
            <a:r>
              <a:rPr lang="ru-RU" sz="8000" dirty="0" err="1" smtClean="0"/>
              <a:t>понявка</a:t>
            </a:r>
            <a:r>
              <a:rPr lang="ru-RU" sz="8000" dirty="0" smtClean="0"/>
              <a:t> — шерстяная, тканная в полоску женская юбка.</a:t>
            </a:r>
          </a:p>
          <a:p>
            <a:r>
              <a:rPr lang="ru-RU" sz="8000" dirty="0" err="1" smtClean="0"/>
              <a:t>Порато</a:t>
            </a:r>
            <a:r>
              <a:rPr lang="ru-RU" sz="8000" dirty="0" smtClean="0"/>
              <a:t> — сильно, быстро.</a:t>
            </a:r>
          </a:p>
          <a:p>
            <a:r>
              <a:rPr lang="ru-RU" sz="8000" dirty="0" err="1" smtClean="0"/>
              <a:t>Пореют</a:t>
            </a:r>
            <a:r>
              <a:rPr lang="ru-RU" sz="8000" dirty="0" smtClean="0"/>
              <a:t> — взрослеют.</a:t>
            </a:r>
          </a:p>
          <a:p>
            <a:r>
              <a:rPr lang="ru-RU" sz="8000" dirty="0" smtClean="0"/>
              <a:t>Посад — настил в один ряд снопов на току.</a:t>
            </a:r>
          </a:p>
          <a:p>
            <a:r>
              <a:rPr lang="ru-RU" sz="8000" dirty="0" smtClean="0"/>
              <a:t>Посконь — конопля; домотканый холст из конопли.</a:t>
            </a:r>
          </a:p>
          <a:p>
            <a:endParaRPr lang="ru-RU" sz="8000" dirty="0" smtClean="0"/>
          </a:p>
          <a:p>
            <a:endParaRPr lang="ru-RU" dirty="0"/>
          </a:p>
        </p:txBody>
      </p:sp>
      <p:pic>
        <p:nvPicPr>
          <p:cNvPr id="4" name="Рисунок 3" descr="m_f4113cf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91500" y="0"/>
            <a:ext cx="952500" cy="952500"/>
          </a:xfrm>
          <a:prstGeom prst="rect">
            <a:avLst/>
          </a:prstGeom>
        </p:spPr>
      </p:pic>
    </p:spTree>
  </p:cSld>
  <p:clrMapOvr>
    <a:masterClrMapping/>
  </p:clrMapOvr>
  <p:transition advTm="5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8286776" y="320357"/>
            <a:ext cx="400023" cy="17968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428604"/>
            <a:ext cx="8258204" cy="5880756"/>
          </a:xfrm>
        </p:spPr>
        <p:txBody>
          <a:bodyPr>
            <a:normAutofit fontScale="77500" lnSpcReduction="20000"/>
          </a:bodyPr>
          <a:lstStyle/>
          <a:p>
            <a:endParaRPr lang="ru-RU" dirty="0" smtClean="0"/>
          </a:p>
          <a:p>
            <a:pPr algn="just">
              <a:buNone/>
            </a:pPr>
            <a:r>
              <a:rPr lang="ru-RU" dirty="0" smtClean="0"/>
              <a:t>      Причины архаизации лексики различны: они могут носить внеязыковой (экстралингвистический) характер, если отказ от употребления слова связан с социальными преобразованиями в жизни общества, но могут быть обусловлены и лингвистическими законами. Например, наречия </a:t>
            </a:r>
            <a:r>
              <a:rPr lang="ru-RU" dirty="0" err="1" smtClean="0"/>
              <a:t>ошую</a:t>
            </a:r>
            <a:r>
              <a:rPr lang="ru-RU" dirty="0" smtClean="0"/>
              <a:t>, одесную (слева, справа) исчезли из активного словаря, потому что </a:t>
            </a:r>
            <a:r>
              <a:rPr lang="ru-RU" dirty="0" err="1" smtClean="0"/>
              <a:t>архаизовались</a:t>
            </a:r>
            <a:r>
              <a:rPr lang="ru-RU" dirty="0" smtClean="0"/>
              <a:t> производящие существительные шуйца - 'левая рука' и десница - 'правая рука'. В подобных случаях решающую роль сыграли системные отношения лексических единиц. Так, вышло из употребления слово шуйца, распалась и смысловая связь слов, объединенных этим историческим корнем (например, слово </a:t>
            </a:r>
            <a:r>
              <a:rPr lang="ru-RU" dirty="0" err="1" smtClean="0"/>
              <a:t>шульга</a:t>
            </a:r>
            <a:r>
              <a:rPr lang="ru-RU" dirty="0" smtClean="0"/>
              <a:t> не удержалось в языке в значении 'левша' и осталось лишь как фамилия, восходящая к прозвищу). </a:t>
            </a:r>
          </a:p>
        </p:txBody>
      </p:sp>
    </p:spTree>
  </p:cSld>
  <p:clrMapOvr>
    <a:masterClrMapping/>
  </p:clrMapOvr>
  <p:transition advTm="5000">
    <p:circle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00958" y="274638"/>
            <a:ext cx="1185842" cy="1143000"/>
          </a:xfrm>
        </p:spPr>
        <p:txBody>
          <a:bodyPr>
            <a:noAutofit/>
          </a:bodyPr>
          <a:lstStyle/>
          <a:p>
            <a:r>
              <a:rPr lang="ru-RU" sz="9600" dirty="0" smtClean="0"/>
              <a:t> </a:t>
            </a:r>
            <a:endParaRPr lang="ru-RU" sz="9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0"/>
            <a:ext cx="8329642" cy="6643710"/>
          </a:xfrm>
        </p:spPr>
        <p:txBody>
          <a:bodyPr>
            <a:normAutofit fontScale="47500" lnSpcReduction="20000"/>
          </a:bodyPr>
          <a:lstStyle/>
          <a:p>
            <a:r>
              <a:rPr lang="ru-RU" sz="4200" dirty="0" smtClean="0"/>
              <a:t>Постолы — легкая обувь из сырой кожи; один или несколько </a:t>
            </a:r>
            <a:endParaRPr lang="ru-RU" sz="4200" dirty="0"/>
          </a:p>
          <a:p>
            <a:pPr>
              <a:buNone/>
            </a:pPr>
            <a:r>
              <a:rPr lang="ru-RU" sz="4200" dirty="0" smtClean="0"/>
              <a:t>      кусков</a:t>
            </a:r>
            <a:r>
              <a:rPr lang="ru-RU" sz="4200" dirty="0"/>
              <a:t> </a:t>
            </a:r>
            <a:r>
              <a:rPr lang="ru-RU" sz="4200" dirty="0" smtClean="0"/>
              <a:t>кожи стянуты вокруг ступни шнурком.</a:t>
            </a:r>
          </a:p>
          <a:p>
            <a:r>
              <a:rPr lang="ru-RU" sz="4200" dirty="0" smtClean="0"/>
              <a:t>Посул — обещание, обет, данное слово.</a:t>
            </a:r>
          </a:p>
          <a:p>
            <a:r>
              <a:rPr lang="ru-RU" sz="4200" dirty="0" err="1" smtClean="0"/>
              <a:t>Потка</a:t>
            </a:r>
            <a:r>
              <a:rPr lang="ru-RU" sz="4200" dirty="0" smtClean="0"/>
              <a:t> — пичужка, пташка, маленькая птичка.</a:t>
            </a:r>
          </a:p>
          <a:p>
            <a:r>
              <a:rPr lang="ru-RU" sz="4200" dirty="0" smtClean="0"/>
              <a:t>Притвор — от «притворять» квашню: дав закиснуть тесту, прибавить муки и воды и месить.</a:t>
            </a:r>
          </a:p>
          <a:p>
            <a:r>
              <a:rPr lang="ru-RU" sz="4200" dirty="0" smtClean="0"/>
              <a:t>Притча — рассказ в иносказательной форме; непонятное, труднообъяснимое явление, пословица.</a:t>
            </a:r>
          </a:p>
          <a:p>
            <a:r>
              <a:rPr lang="ru-RU" sz="4200" dirty="0" smtClean="0"/>
              <a:t>Поярковый — шерстяной, сделанный из поярка, шерсти ярка, овцы первой осени.</a:t>
            </a:r>
          </a:p>
          <a:p>
            <a:r>
              <a:rPr lang="ru-RU" sz="4200" dirty="0" smtClean="0"/>
              <a:t>Правеж — взыскание долга, денег в старинном судопроизводстве с истязанием несостоятельного должника, от «править» — взыскивать, взимать; буквально — «выколачивание» долга.</a:t>
            </a:r>
          </a:p>
          <a:p>
            <a:r>
              <a:rPr lang="ru-RU" sz="4200" dirty="0" err="1" smtClean="0"/>
              <a:t>Преснец</a:t>
            </a:r>
            <a:r>
              <a:rPr lang="ru-RU" sz="4200" dirty="0" smtClean="0"/>
              <a:t> — пресный хлеб.</a:t>
            </a:r>
          </a:p>
          <a:p>
            <a:r>
              <a:rPr lang="ru-RU" sz="4200" dirty="0" err="1" smtClean="0"/>
              <a:t>Приблюдено</a:t>
            </a:r>
            <a:r>
              <a:rPr lang="ru-RU" sz="4200" dirty="0" smtClean="0"/>
              <a:t> — приготовлено, запасено, от «блюсти» — соблюдать, хранить, беречь.</a:t>
            </a:r>
          </a:p>
          <a:p>
            <a:r>
              <a:rPr lang="ru-RU" sz="4200" dirty="0" smtClean="0"/>
              <a:t>Приборы — наряды, украшения.</a:t>
            </a:r>
          </a:p>
          <a:p>
            <a:r>
              <a:rPr lang="ru-RU" sz="4200" dirty="0" err="1" smtClean="0"/>
              <a:t>Привяга</a:t>
            </a:r>
            <a:r>
              <a:rPr lang="ru-RU" sz="4200" dirty="0" smtClean="0"/>
              <a:t> — привязанность.</a:t>
            </a:r>
          </a:p>
          <a:p>
            <a:r>
              <a:rPr lang="ru-RU" sz="4200" dirty="0" err="1" smtClean="0"/>
              <a:t>Прикалиток</a:t>
            </a:r>
            <a:r>
              <a:rPr lang="ru-RU" sz="4200" dirty="0" smtClean="0"/>
              <a:t> — калитка, дверь во двор для пешего прохожего, рядом с воротами.</a:t>
            </a:r>
          </a:p>
          <a:p>
            <a:r>
              <a:rPr lang="ru-RU" sz="4200" dirty="0" smtClean="0"/>
              <a:t>Прилука — приманка, прикормка.</a:t>
            </a:r>
          </a:p>
          <a:p>
            <a:r>
              <a:rPr lang="ru-RU" sz="4200" dirty="0" smtClean="0"/>
              <a:t>Посад - оседлое поселение вне города либо </a:t>
            </a:r>
            <a:r>
              <a:rPr lang="ru-RU" sz="4200" dirty="0" err="1" smtClean="0"/>
              <a:t>крепсти</a:t>
            </a:r>
            <a:r>
              <a:rPr lang="ru-RU" sz="4200" dirty="0" smtClean="0"/>
              <a:t>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pic>
        <p:nvPicPr>
          <p:cNvPr id="4" name="Рисунок 3" descr="m_f4113cf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91500" y="0"/>
            <a:ext cx="952500" cy="952500"/>
          </a:xfrm>
          <a:prstGeom prst="rect">
            <a:avLst/>
          </a:prstGeom>
        </p:spPr>
      </p:pic>
    </p:spTree>
  </p:cSld>
  <p:clrMapOvr>
    <a:masterClrMapping/>
  </p:clrMapOvr>
  <p:transition advTm="5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52"/>
            <a:ext cx="8258204" cy="6357982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Примолвка — присказка, побасенка, речь, слово.</a:t>
            </a:r>
          </a:p>
          <a:p>
            <a:r>
              <a:rPr lang="ru-RU" dirty="0" err="1" smtClean="0"/>
              <a:t>Присошка</a:t>
            </a:r>
            <a:r>
              <a:rPr lang="ru-RU" dirty="0" smtClean="0"/>
              <a:t> — подборка под сохой.</a:t>
            </a:r>
          </a:p>
          <a:p>
            <a:r>
              <a:rPr lang="ru-RU" dirty="0" err="1" smtClean="0"/>
              <a:t>Притомный</a:t>
            </a:r>
            <a:r>
              <a:rPr lang="ru-RU" dirty="0" smtClean="0"/>
              <a:t> — свидетель, очевидец.</a:t>
            </a:r>
          </a:p>
          <a:p>
            <a:r>
              <a:rPr lang="ru-RU" dirty="0" smtClean="0"/>
              <a:t>Прядать — прыгать, скакать, отскакивать в сторону.</a:t>
            </a:r>
          </a:p>
          <a:p>
            <a:r>
              <a:rPr lang="ru-RU" dirty="0" smtClean="0"/>
              <a:t>Прясло — часть деревянной изгороди, в длину жерди.</a:t>
            </a:r>
          </a:p>
          <a:p>
            <a:r>
              <a:rPr lang="ru-RU" dirty="0" smtClean="0"/>
              <a:t>Пуд — мера веса, равная 16,3 килограмма.</a:t>
            </a:r>
          </a:p>
          <a:p>
            <a:r>
              <a:rPr lang="ru-RU" dirty="0" smtClean="0"/>
              <a:t>Пядень — пядь, мера дины, равная ¼ аршина, или 0,178 метра.</a:t>
            </a:r>
          </a:p>
          <a:p>
            <a:r>
              <a:rPr lang="ru-RU" dirty="0" smtClean="0"/>
              <a:t>Пята — петля двери.</a:t>
            </a:r>
          </a:p>
          <a:p>
            <a:r>
              <a:rPr lang="ru-RU" dirty="0" smtClean="0"/>
              <a:t>Пальник - палка с железными щипцами на конце для вкладывания фитиля, которым при </a:t>
            </a:r>
          </a:p>
          <a:p>
            <a:pPr>
              <a:buNone/>
            </a:pPr>
            <a:r>
              <a:rPr lang="ru-RU" dirty="0" smtClean="0"/>
              <a:t>     пальбе из пушек поджигали порох.</a:t>
            </a:r>
          </a:p>
          <a:p>
            <a:r>
              <a:rPr lang="ru-RU" dirty="0" smtClean="0"/>
              <a:t>Пенаты - древнеримские домашние добрые божества.</a:t>
            </a:r>
          </a:p>
          <a:p>
            <a:r>
              <a:rPr lang="ru-RU" dirty="0" smtClean="0"/>
              <a:t>Плевелы - сорные растения в хлебе.</a:t>
            </a:r>
          </a:p>
          <a:p>
            <a:r>
              <a:rPr lang="ru-RU" dirty="0" err="1" smtClean="0"/>
              <a:t>Повалуша</a:t>
            </a:r>
            <a:r>
              <a:rPr lang="ru-RU" dirty="0" smtClean="0"/>
              <a:t> - общая спальня, особенно летняя, холодная.</a:t>
            </a:r>
          </a:p>
          <a:p>
            <a:r>
              <a:rPr lang="ru-RU" dirty="0" err="1" smtClean="0"/>
              <a:t>Подпариться</a:t>
            </a:r>
            <a:r>
              <a:rPr lang="ru-RU" dirty="0" smtClean="0"/>
              <a:t> - подобрать себе под пару.</a:t>
            </a:r>
          </a:p>
          <a:p>
            <a:r>
              <a:rPr lang="ru-RU" dirty="0" err="1" smtClean="0"/>
              <a:t>Полавочник</a:t>
            </a:r>
            <a:r>
              <a:rPr lang="ru-RU" dirty="0" smtClean="0"/>
              <a:t> - половик или полотенце, холст, ковер для покрытия лавок.</a:t>
            </a:r>
          </a:p>
          <a:p>
            <a:r>
              <a:rPr lang="ru-RU" dirty="0" smtClean="0"/>
              <a:t>Полифем - мифический одноглазый великан (ант. миф.).</a:t>
            </a:r>
          </a:p>
          <a:p>
            <a:r>
              <a:rPr lang="ru-RU" dirty="0" smtClean="0"/>
              <a:t>Поминки - подарки. Бьет челом с поминками - кланяется с подарками.</a:t>
            </a:r>
          </a:p>
          <a:p>
            <a:r>
              <a:rPr lang="ru-RU" dirty="0" err="1" smtClean="0"/>
              <a:t>Посмех</a:t>
            </a:r>
            <a:r>
              <a:rPr lang="ru-RU" dirty="0" smtClean="0"/>
              <a:t> - насмешка (</a:t>
            </a:r>
            <a:r>
              <a:rPr lang="ru-RU" dirty="0" err="1" smtClean="0"/>
              <a:t>древнерус</a:t>
            </a:r>
            <a:r>
              <a:rPr lang="ru-RU" dirty="0" smtClean="0"/>
              <a:t>.).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Рисунок 4" descr="m_f4113cf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91500" y="0"/>
            <a:ext cx="952500" cy="952500"/>
          </a:xfrm>
          <a:prstGeom prst="rect">
            <a:avLst/>
          </a:prstGeom>
        </p:spPr>
      </p:pic>
    </p:spTree>
  </p:cSld>
  <p:clrMapOvr>
    <a:masterClrMapping/>
  </p:clrMapOvr>
  <p:transition advTm="5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72396" y="274638"/>
            <a:ext cx="1114404" cy="1143000"/>
          </a:xfrm>
        </p:spPr>
        <p:txBody>
          <a:bodyPr>
            <a:noAutofit/>
          </a:bodyPr>
          <a:lstStyle/>
          <a:p>
            <a:r>
              <a:rPr lang="ru-RU" sz="9600" dirty="0" smtClean="0"/>
              <a:t> </a:t>
            </a:r>
            <a:endParaRPr lang="ru-RU" sz="9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0"/>
            <a:ext cx="8286808" cy="6643710"/>
          </a:xfrm>
        </p:spPr>
        <p:txBody>
          <a:bodyPr>
            <a:noAutofit/>
          </a:bodyPr>
          <a:lstStyle/>
          <a:p>
            <a:r>
              <a:rPr lang="ru-RU" sz="2000" dirty="0" smtClean="0"/>
              <a:t>Посадить в железы - заковать.</a:t>
            </a:r>
          </a:p>
          <a:p>
            <a:r>
              <a:rPr lang="ru-RU" sz="2000" dirty="0" smtClean="0"/>
              <a:t>Постриг - так назывался обряд </a:t>
            </a:r>
            <a:r>
              <a:rPr lang="ru-RU" sz="2000" dirty="0" err="1" smtClean="0"/>
              <a:t>стрижения</a:t>
            </a:r>
            <a:r>
              <a:rPr lang="ru-RU" sz="2000" dirty="0" smtClean="0"/>
              <a:t> волос у детей мужского пола сначала в семьях великих и удельных князей, а потом и знатных бояр и дворян, символизировавший собой признание ребенка мужчиной. Постригом также называлось принятие монашеского сана.</a:t>
            </a:r>
          </a:p>
          <a:p>
            <a:r>
              <a:rPr lang="ru-RU" sz="2000" dirty="0" smtClean="0"/>
              <a:t>Править поклон - передать поклон.</a:t>
            </a:r>
          </a:p>
          <a:p>
            <a:r>
              <a:rPr lang="ru-RU" sz="2000" dirty="0" smtClean="0"/>
              <a:t>Пречистая - один из распространенных эпитетов богоматери. Храм Пречистой - Успенский собор, собор Успения богоматери.</a:t>
            </a:r>
          </a:p>
          <a:p>
            <a:r>
              <a:rPr lang="ru-RU" sz="2000" dirty="0" smtClean="0"/>
              <a:t>Прилука - зазноба, приманка.</a:t>
            </a:r>
          </a:p>
          <a:p>
            <a:r>
              <a:rPr lang="ru-RU" sz="2000" dirty="0" smtClean="0"/>
              <a:t>Прометеев ворон - </a:t>
            </a:r>
            <a:r>
              <a:rPr lang="ru-RU" sz="2000" dirty="0" err="1" smtClean="0"/>
              <a:t>ворон</a:t>
            </a:r>
            <a:r>
              <a:rPr lang="ru-RU" sz="2000" dirty="0" smtClean="0"/>
              <a:t>, терзавший Прометея, прикованного богами к скале в наказание за помощь людям. В данном контексте Прометеев ворон - мучитель.</a:t>
            </a:r>
          </a:p>
          <a:p>
            <a:r>
              <a:rPr lang="ru-RU" sz="2000" dirty="0" smtClean="0"/>
              <a:t>Пула - мелкая медная монета.</a:t>
            </a:r>
          </a:p>
          <a:p>
            <a:r>
              <a:rPr lang="ru-RU" sz="2000" dirty="0" smtClean="0"/>
              <a:t>Пуризм - показное стремление к чистоте и строгости нравов.</a:t>
            </a:r>
          </a:p>
          <a:p>
            <a:r>
              <a:rPr lang="ru-RU" sz="2000" dirty="0" smtClean="0"/>
              <a:t>Путный боярин - то есть ведающий определенной отраслью дворцового хозяйства великого князя.</a:t>
            </a:r>
          </a:p>
          <a:p>
            <a:r>
              <a:rPr lang="ru-RU" sz="2000" dirty="0" smtClean="0"/>
              <a:t>Пушечный сарай - литейная мастерская на реке </a:t>
            </a:r>
            <a:r>
              <a:rPr lang="ru-RU" sz="2000" dirty="0" err="1" smtClean="0"/>
              <a:t>Неглинной</a:t>
            </a:r>
            <a:r>
              <a:rPr lang="ru-RU" sz="2000" dirty="0" smtClean="0"/>
              <a:t>, где лили пушки и колокола.</a:t>
            </a:r>
          </a:p>
          <a:p>
            <a:r>
              <a:rPr lang="ru-RU" sz="2000" dirty="0" smtClean="0"/>
              <a:t>Пуф - выдумка, ложное известие (фр.).</a:t>
            </a:r>
          </a:p>
          <a:p>
            <a:pPr>
              <a:buNone/>
            </a:pPr>
            <a:endParaRPr lang="ru-RU" sz="1450" dirty="0"/>
          </a:p>
        </p:txBody>
      </p:sp>
      <p:pic>
        <p:nvPicPr>
          <p:cNvPr id="4" name="Рисунок 3" descr="m_f4113cf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91500" y="0"/>
            <a:ext cx="952500" cy="952500"/>
          </a:xfrm>
          <a:prstGeom prst="rect">
            <a:avLst/>
          </a:prstGeom>
        </p:spPr>
      </p:pic>
    </p:spTree>
  </p:cSld>
  <p:clrMapOvr>
    <a:masterClrMapping/>
  </p:clrMapOvr>
  <p:transition advTm="5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86644" y="274638"/>
            <a:ext cx="1400156" cy="1143000"/>
          </a:xfrm>
        </p:spPr>
        <p:txBody>
          <a:bodyPr>
            <a:noAutofit/>
          </a:bodyPr>
          <a:lstStyle/>
          <a:p>
            <a:r>
              <a:rPr lang="ru-RU" sz="9600" dirty="0" smtClean="0"/>
              <a:t> </a:t>
            </a:r>
            <a:endParaRPr lang="ru-RU" sz="9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928670"/>
            <a:ext cx="8229600" cy="4572032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Радуница — день поминовения умерших на первой неделе после пасхи.</a:t>
            </a:r>
          </a:p>
          <a:p>
            <a:r>
              <a:rPr lang="ru-RU" dirty="0" smtClean="0"/>
              <a:t>Раменье — мелкий лес, прилегающий к полям, пашням.</a:t>
            </a:r>
          </a:p>
          <a:p>
            <a:r>
              <a:rPr lang="ru-RU" dirty="0" smtClean="0"/>
              <a:t>Ратай — крестьянин, пахарь.</a:t>
            </a:r>
          </a:p>
          <a:p>
            <a:r>
              <a:rPr lang="ru-RU" dirty="0" err="1" smtClean="0"/>
              <a:t>Рвина</a:t>
            </a:r>
            <a:r>
              <a:rPr lang="ru-RU" dirty="0" smtClean="0"/>
              <a:t> —  ров, канава, яма, овраг.</a:t>
            </a:r>
          </a:p>
          <a:p>
            <a:r>
              <a:rPr lang="ru-RU" dirty="0" smtClean="0"/>
              <a:t>Рель — мачта, виселица.</a:t>
            </a:r>
          </a:p>
          <a:p>
            <a:r>
              <a:rPr lang="ru-RU" dirty="0" smtClean="0"/>
              <a:t>Рига — постройка обычно на краю деревни для сушки хлеба.</a:t>
            </a:r>
          </a:p>
          <a:p>
            <a:r>
              <a:rPr lang="ru-RU" dirty="0" smtClean="0"/>
              <a:t>Рожон — острый кол, укрепленный в наклонном положении.</a:t>
            </a:r>
          </a:p>
          <a:p>
            <a:r>
              <a:rPr lang="ru-RU" dirty="0" smtClean="0"/>
              <a:t>Розно — отдельно, врозь.</a:t>
            </a:r>
          </a:p>
          <a:p>
            <a:r>
              <a:rPr lang="ru-RU" dirty="0" smtClean="0"/>
              <a:t>Руда — кровь.</a:t>
            </a:r>
          </a:p>
          <a:p>
            <a:r>
              <a:rPr lang="ru-RU" dirty="0" err="1" smtClean="0"/>
              <a:t>Рушать</a:t>
            </a:r>
            <a:r>
              <a:rPr lang="ru-RU" dirty="0" smtClean="0"/>
              <a:t> — резать, разрушать.</a:t>
            </a:r>
          </a:p>
          <a:p>
            <a:r>
              <a:rPr lang="ru-RU" dirty="0" smtClean="0"/>
              <a:t>Рядно — толстый холст из грубой пряжи, подстилка из такого холста.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m_166662b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91500" y="0"/>
            <a:ext cx="952500" cy="952500"/>
          </a:xfrm>
          <a:prstGeom prst="rect">
            <a:avLst/>
          </a:prstGeom>
        </p:spPr>
      </p:pic>
    </p:spTree>
  </p:cSld>
  <p:clrMapOvr>
    <a:masterClrMapping/>
  </p:clrMapOvr>
  <p:transition advTm="5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58082" y="274638"/>
            <a:ext cx="1328718" cy="1143000"/>
          </a:xfrm>
        </p:spPr>
        <p:txBody>
          <a:bodyPr>
            <a:noAutofit/>
          </a:bodyPr>
          <a:lstStyle/>
          <a:p>
            <a:r>
              <a:rPr lang="ru-RU" sz="9600" dirty="0" smtClean="0"/>
              <a:t> </a:t>
            </a:r>
            <a:endParaRPr lang="ru-RU" sz="9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4286280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Рядович — простой, рядовой человек, от слова «ряд»; сосед — в деревне.</a:t>
            </a:r>
          </a:p>
          <a:p>
            <a:r>
              <a:rPr lang="ru-RU" dirty="0" err="1" smtClean="0"/>
              <a:t>Разметная</a:t>
            </a:r>
            <a:r>
              <a:rPr lang="ru-RU" dirty="0" smtClean="0"/>
              <a:t> грамота - </a:t>
            </a:r>
            <a:r>
              <a:rPr lang="ru-RU" dirty="0" err="1" smtClean="0"/>
              <a:t>грамота</a:t>
            </a:r>
            <a:r>
              <a:rPr lang="ru-RU" dirty="0" smtClean="0"/>
              <a:t> с объявлением войны.</a:t>
            </a:r>
          </a:p>
          <a:p>
            <a:r>
              <a:rPr lang="ru-RU" dirty="0" smtClean="0"/>
              <a:t>Разрыв-трава - по народным верованиям, волшебная трава, разрывающая железо, помогающая распечатывать запертые огромными замками разбойничьи клады.</a:t>
            </a:r>
          </a:p>
          <a:p>
            <a:r>
              <a:rPr lang="ru-RU" dirty="0" smtClean="0"/>
              <a:t>Ракалия - негодяй, </a:t>
            </a:r>
            <a:r>
              <a:rPr lang="ru-RU" dirty="0" err="1" smtClean="0"/>
              <a:t>подлец</a:t>
            </a:r>
            <a:r>
              <a:rPr lang="ru-RU" dirty="0" smtClean="0"/>
              <a:t>.</a:t>
            </a:r>
          </a:p>
          <a:p>
            <a:r>
              <a:rPr lang="ru-RU" dirty="0" smtClean="0"/>
              <a:t>Рескрипт - именной указ правителя или монарха на имя какого-нибудь снискавшего его милость подданного.</a:t>
            </a:r>
          </a:p>
          <a:p>
            <a:r>
              <a:rPr lang="ru-RU" dirty="0" smtClean="0"/>
              <a:t>Родимец - народное название судорог у младенцев.</a:t>
            </a:r>
          </a:p>
          <a:p>
            <a:r>
              <a:rPr lang="ru-RU" dirty="0" err="1" smtClean="0"/>
              <a:t>Розенобль</a:t>
            </a:r>
            <a:r>
              <a:rPr lang="ru-RU" dirty="0" smtClean="0"/>
              <a:t> - английская золотая монета в 2 дуката короля Эдуарда III (1312-1377). Впоследствии </a:t>
            </a:r>
            <a:r>
              <a:rPr lang="ru-RU" dirty="0" err="1" smtClean="0"/>
              <a:t>розенобли</a:t>
            </a:r>
            <a:r>
              <a:rPr lang="ru-RU" dirty="0" smtClean="0"/>
              <a:t> носились как амулеты на войне.</a:t>
            </a:r>
          </a:p>
          <a:p>
            <a:r>
              <a:rPr lang="ru-RU" dirty="0" smtClean="0"/>
              <a:t>Розмысл - инженер.</a:t>
            </a:r>
          </a:p>
          <a:p>
            <a:endParaRPr lang="ru-RU" dirty="0"/>
          </a:p>
        </p:txBody>
      </p:sp>
      <p:pic>
        <p:nvPicPr>
          <p:cNvPr id="4" name="Рисунок 3" descr="m_166662b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91500" y="0"/>
            <a:ext cx="952500" cy="952500"/>
          </a:xfrm>
          <a:prstGeom prst="rect">
            <a:avLst/>
          </a:prstGeom>
        </p:spPr>
      </p:pic>
    </p:spTree>
  </p:cSld>
  <p:clrMapOvr>
    <a:masterClrMapping/>
  </p:clrMapOvr>
  <p:transition advTm="5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43834" y="274638"/>
            <a:ext cx="1042966" cy="1143000"/>
          </a:xfrm>
        </p:spPr>
        <p:txBody>
          <a:bodyPr>
            <a:noAutofit/>
          </a:bodyPr>
          <a:lstStyle/>
          <a:p>
            <a:r>
              <a:rPr lang="ru-RU" sz="9600" dirty="0" smtClean="0"/>
              <a:t> </a:t>
            </a:r>
            <a:endParaRPr lang="ru-RU" sz="9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58204" cy="5786478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dirty="0" smtClean="0"/>
              <a:t> </a:t>
            </a:r>
            <a:endParaRPr lang="ru-RU" sz="3100" dirty="0" smtClean="0"/>
          </a:p>
          <a:p>
            <a:r>
              <a:rPr lang="ru-RU" sz="4200" dirty="0" smtClean="0"/>
              <a:t>Сарынь — толпа, ватага, сброд.</a:t>
            </a:r>
          </a:p>
          <a:p>
            <a:r>
              <a:rPr lang="ru-RU" sz="4200" dirty="0" smtClean="0"/>
              <a:t>Сбой — заминка в беге.</a:t>
            </a:r>
          </a:p>
          <a:p>
            <a:r>
              <a:rPr lang="ru-RU" sz="4200" dirty="0" err="1" smtClean="0"/>
              <a:t>Сбойливый</a:t>
            </a:r>
            <a:r>
              <a:rPr lang="ru-RU" sz="4200" dirty="0" smtClean="0"/>
              <a:t> — крепко сложенный, ладный.</a:t>
            </a:r>
          </a:p>
          <a:p>
            <a:r>
              <a:rPr lang="ru-RU" sz="4200" dirty="0" smtClean="0"/>
              <a:t>Сверстать — уравнять одно с другим.</a:t>
            </a:r>
          </a:p>
          <a:p>
            <a:r>
              <a:rPr lang="ru-RU" sz="4200" dirty="0" smtClean="0"/>
              <a:t>Светец — подставка, держалка для лучины.</a:t>
            </a:r>
          </a:p>
          <a:p>
            <a:r>
              <a:rPr lang="ru-RU" sz="4200" dirty="0" err="1" smtClean="0"/>
              <a:t>Свороб</a:t>
            </a:r>
            <a:r>
              <a:rPr lang="ru-RU" sz="4200" dirty="0" smtClean="0"/>
              <a:t> — зуд на коже.</a:t>
            </a:r>
          </a:p>
          <a:p>
            <a:r>
              <a:rPr lang="ru-RU" sz="4200" dirty="0" err="1" smtClean="0"/>
              <a:t>Сгибень</a:t>
            </a:r>
            <a:r>
              <a:rPr lang="ru-RU" sz="4200" dirty="0" smtClean="0"/>
              <a:t> — пирог, тесто, согнутое пополам.</a:t>
            </a:r>
          </a:p>
          <a:p>
            <a:r>
              <a:rPr lang="ru-RU" sz="4200" dirty="0" smtClean="0"/>
              <a:t>Семина — семь дней, неделя.</a:t>
            </a:r>
          </a:p>
          <a:p>
            <a:r>
              <a:rPr lang="ru-RU" sz="4200" dirty="0" smtClean="0"/>
              <a:t>Сир — сиротливый, бедный.</a:t>
            </a:r>
          </a:p>
          <a:p>
            <a:r>
              <a:rPr lang="ru-RU" sz="4200" dirty="0" smtClean="0"/>
              <a:t>Скало, скал, скалка — круглый деревянный валик для катанья белья или раскатывания теста.</a:t>
            </a:r>
          </a:p>
          <a:p>
            <a:r>
              <a:rPr lang="ru-RU" sz="4200" dirty="0" err="1" smtClean="0"/>
              <a:t>Слина</a:t>
            </a:r>
            <a:r>
              <a:rPr lang="ru-RU" sz="4200" dirty="0" smtClean="0"/>
              <a:t> — слюна.</a:t>
            </a:r>
          </a:p>
          <a:p>
            <a:r>
              <a:rPr lang="ru-RU" sz="4200" dirty="0" smtClean="0"/>
              <a:t>Смород — смрад, вонь.</a:t>
            </a:r>
          </a:p>
          <a:p>
            <a:r>
              <a:rPr lang="ru-RU" sz="4200" dirty="0" err="1" smtClean="0"/>
              <a:t>Собина</a:t>
            </a:r>
            <a:r>
              <a:rPr lang="ru-RU" sz="4200" dirty="0" smtClean="0"/>
              <a:t>, </a:t>
            </a:r>
            <a:r>
              <a:rPr lang="ru-RU" sz="4200" dirty="0" err="1" smtClean="0"/>
              <a:t>собь</a:t>
            </a:r>
            <a:r>
              <a:rPr lang="ru-RU" sz="4200" dirty="0" smtClean="0"/>
              <a:t> — имущество, достояние, пожитки.</a:t>
            </a:r>
          </a:p>
          <a:p>
            <a:r>
              <a:rPr lang="ru-RU" sz="4200" dirty="0" smtClean="0"/>
              <a:t>Содом — беспорядок, шум, суматоха.</a:t>
            </a:r>
          </a:p>
          <a:p>
            <a:r>
              <a:rPr lang="ru-RU" sz="4200" dirty="0" err="1" smtClean="0"/>
              <a:t>Сокотать</a:t>
            </a:r>
            <a:r>
              <a:rPr lang="ru-RU" sz="4200" dirty="0" smtClean="0"/>
              <a:t> — стрекотать, кричать </a:t>
            </a:r>
            <a:r>
              <a:rPr lang="ru-RU" sz="4200" dirty="0" err="1" smtClean="0"/>
              <a:t>по-сорочьи</a:t>
            </a:r>
            <a:r>
              <a:rPr lang="ru-RU" sz="4200" dirty="0" smtClean="0"/>
              <a:t>; </a:t>
            </a:r>
            <a:r>
              <a:rPr lang="ru-RU" sz="4200" dirty="0" err="1" smtClean="0"/>
              <a:t>переносн</a:t>
            </a:r>
            <a:r>
              <a:rPr lang="ru-RU" sz="4200" dirty="0" smtClean="0"/>
              <a:t>.: болтать без умолку.</a:t>
            </a:r>
          </a:p>
          <a:p>
            <a:r>
              <a:rPr lang="ru-RU" sz="4200" dirty="0" smtClean="0"/>
              <a:t>Солод — бродильный продукт из проросших зерен.</a:t>
            </a:r>
          </a:p>
          <a:p>
            <a:pPr>
              <a:buNone/>
            </a:pPr>
            <a:endParaRPr lang="ru-RU" sz="3400" dirty="0"/>
          </a:p>
        </p:txBody>
      </p:sp>
      <p:pic>
        <p:nvPicPr>
          <p:cNvPr id="4" name="Рисунок 3" descr="m_96b31c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91500" y="0"/>
            <a:ext cx="952500" cy="952500"/>
          </a:xfrm>
          <a:prstGeom prst="rect">
            <a:avLst/>
          </a:prstGeom>
        </p:spPr>
      </p:pic>
    </p:spTree>
  </p:cSld>
  <p:clrMapOvr>
    <a:masterClrMapping/>
  </p:clrMapOvr>
  <p:transition advTm="5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29520" y="274638"/>
            <a:ext cx="1257280" cy="1143000"/>
          </a:xfrm>
        </p:spPr>
        <p:txBody>
          <a:bodyPr>
            <a:noAutofit/>
          </a:bodyPr>
          <a:lstStyle/>
          <a:p>
            <a:r>
              <a:rPr lang="ru-RU" sz="9600" dirty="0" smtClean="0"/>
              <a:t> </a:t>
            </a:r>
            <a:endParaRPr lang="ru-RU" sz="9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000108"/>
            <a:ext cx="8229600" cy="4500594"/>
          </a:xfrm>
        </p:spPr>
        <p:txBody>
          <a:bodyPr>
            <a:normAutofit fontScale="92500" lnSpcReduction="10000"/>
          </a:bodyPr>
          <a:lstStyle/>
          <a:p>
            <a:r>
              <a:rPr lang="ru-RU" sz="2200" dirty="0" err="1" smtClean="0"/>
              <a:t>Соромиться</a:t>
            </a:r>
            <a:r>
              <a:rPr lang="ru-RU" sz="2200" dirty="0" smtClean="0"/>
              <a:t> — срамиться.</a:t>
            </a:r>
          </a:p>
          <a:p>
            <a:r>
              <a:rPr lang="ru-RU" sz="2200" dirty="0" err="1" smtClean="0"/>
              <a:t>Соцкий</a:t>
            </a:r>
            <a:r>
              <a:rPr lang="ru-RU" sz="2200" dirty="0" smtClean="0"/>
              <a:t> — сотский, крестьянин, избиравшийся для исполнения полицейских функций в деревне.</a:t>
            </a:r>
          </a:p>
          <a:p>
            <a:r>
              <a:rPr lang="ru-RU" sz="2200" dirty="0" smtClean="0"/>
              <a:t>Сочень — пресные тонкие лепешки, жаренные на растительном масле (соке): конопляном или льняном.</a:t>
            </a:r>
          </a:p>
          <a:p>
            <a:r>
              <a:rPr lang="ru-RU" sz="2200" dirty="0" smtClean="0"/>
              <a:t>Спорынья — быстрота, торопливость в работе; сорняк во ржи.</a:t>
            </a:r>
          </a:p>
          <a:p>
            <a:r>
              <a:rPr lang="ru-RU" sz="2200" dirty="0" smtClean="0"/>
              <a:t>Ставец — деревянная точеная чашка, миска.</a:t>
            </a:r>
          </a:p>
          <a:p>
            <a:r>
              <a:rPr lang="ru-RU" sz="2200" dirty="0" smtClean="0"/>
              <a:t>Становой — </a:t>
            </a:r>
            <a:r>
              <a:rPr lang="ru-RU" sz="2200" dirty="0" err="1" smtClean="0"/>
              <a:t>становой</a:t>
            </a:r>
            <a:r>
              <a:rPr lang="ru-RU" sz="2200" dirty="0" smtClean="0"/>
              <a:t> пристав, в дореволюционной России — полицейский  чиновник, начальник</a:t>
            </a:r>
          </a:p>
          <a:p>
            <a:r>
              <a:rPr lang="ru-RU" sz="2200" dirty="0" smtClean="0"/>
              <a:t>полицейского управления в уезде.</a:t>
            </a:r>
          </a:p>
          <a:p>
            <a:r>
              <a:rPr lang="ru-RU" sz="2200" dirty="0" err="1" smtClean="0"/>
              <a:t>Стень</a:t>
            </a:r>
            <a:r>
              <a:rPr lang="ru-RU" sz="2200" dirty="0" smtClean="0"/>
              <a:t> — тень.</a:t>
            </a:r>
          </a:p>
          <a:p>
            <a:r>
              <a:rPr lang="ru-RU" sz="2200" dirty="0" smtClean="0"/>
              <a:t>Стлище — место, где расстилают лен или </a:t>
            </a:r>
            <a:r>
              <a:rPr lang="ru-RU" sz="2200" dirty="0" err="1" smtClean="0"/>
              <a:t>конопель</a:t>
            </a:r>
            <a:r>
              <a:rPr lang="ru-RU" sz="2200" dirty="0" smtClean="0"/>
              <a:t> для </a:t>
            </a:r>
            <a:r>
              <a:rPr lang="ru-RU" sz="2200" dirty="0" err="1" smtClean="0"/>
              <a:t>вялки</a:t>
            </a:r>
            <a:r>
              <a:rPr lang="ru-RU" sz="2200" dirty="0" smtClean="0"/>
              <a:t>, просушки или холст для отбелки.</a:t>
            </a:r>
          </a:p>
          <a:p>
            <a:r>
              <a:rPr lang="ru-RU" sz="2200" dirty="0" smtClean="0"/>
              <a:t>Сарданапал - ассирийский царь (668-626 г. до н.э.).</a:t>
            </a:r>
          </a:p>
          <a:p>
            <a:endParaRPr lang="ru-RU" sz="2400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m_96b31c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91500" y="0"/>
            <a:ext cx="952500" cy="952500"/>
          </a:xfrm>
          <a:prstGeom prst="rect">
            <a:avLst/>
          </a:prstGeom>
        </p:spPr>
      </p:pic>
    </p:spTree>
  </p:cSld>
  <p:clrMapOvr>
    <a:masterClrMapping/>
  </p:clrMapOvr>
  <p:transition advTm="5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00958" y="274638"/>
            <a:ext cx="1185842" cy="1143000"/>
          </a:xfrm>
        </p:spPr>
        <p:txBody>
          <a:bodyPr>
            <a:noAutofit/>
          </a:bodyPr>
          <a:lstStyle/>
          <a:p>
            <a:r>
              <a:rPr lang="ru-RU" sz="9600" dirty="0" smtClean="0"/>
              <a:t> </a:t>
            </a:r>
            <a:endParaRPr lang="ru-RU" sz="9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58204" cy="6429420"/>
          </a:xfrm>
        </p:spPr>
        <p:txBody>
          <a:bodyPr>
            <a:noAutofit/>
          </a:bodyPr>
          <a:lstStyle/>
          <a:p>
            <a:r>
              <a:rPr lang="ru-RU" sz="2000" dirty="0" smtClean="0"/>
              <a:t>Странный — странствующий человек, странник.</a:t>
            </a:r>
          </a:p>
          <a:p>
            <a:r>
              <a:rPr lang="ru-RU" sz="2000" dirty="0" smtClean="0"/>
              <a:t>Страстная неделя — </a:t>
            </a:r>
            <a:r>
              <a:rPr lang="ru-RU" sz="2000" dirty="0" err="1" smtClean="0"/>
              <a:t>неделя</a:t>
            </a:r>
            <a:r>
              <a:rPr lang="ru-RU" sz="2000" dirty="0" smtClean="0"/>
              <a:t> перед пасхой.</a:t>
            </a:r>
          </a:p>
          <a:p>
            <a:r>
              <a:rPr lang="ru-RU" sz="2000" dirty="0" smtClean="0"/>
              <a:t>Стяг — шест, жердь; флаг, знамя; мясная очищенная туша</a:t>
            </a:r>
          </a:p>
          <a:p>
            <a:pPr>
              <a:buNone/>
            </a:pPr>
            <a:r>
              <a:rPr lang="ru-RU" sz="2000" dirty="0" smtClean="0"/>
              <a:t>      без головы и ног.</a:t>
            </a:r>
          </a:p>
          <a:p>
            <a:r>
              <a:rPr lang="ru-RU" sz="2000" dirty="0" err="1" smtClean="0"/>
              <a:t>Суволока</a:t>
            </a:r>
            <a:r>
              <a:rPr lang="ru-RU" sz="2000" dirty="0" smtClean="0"/>
              <a:t> — плохая посконь, брошенная в поле, всякий бурьян, сорная трава; народ, сброд.</a:t>
            </a:r>
          </a:p>
          <a:p>
            <a:r>
              <a:rPr lang="ru-RU" sz="2000" dirty="0" smtClean="0"/>
              <a:t>Судно — посудина, сосуд, корабль.</a:t>
            </a:r>
          </a:p>
          <a:p>
            <a:r>
              <a:rPr lang="ru-RU" sz="2000" dirty="0" err="1" smtClean="0"/>
              <a:t>Сукрой</a:t>
            </a:r>
            <a:r>
              <a:rPr lang="ru-RU" sz="2000" dirty="0" smtClean="0"/>
              <a:t> — ломоть хлеба во всю ковригу.</a:t>
            </a:r>
          </a:p>
          <a:p>
            <a:r>
              <a:rPr lang="ru-RU" sz="2000" dirty="0" smtClean="0"/>
              <a:t>Сумет — сугроб.</a:t>
            </a:r>
          </a:p>
          <a:p>
            <a:r>
              <a:rPr lang="ru-RU" sz="2000" dirty="0" smtClean="0"/>
              <a:t>Сурово, суровье — ткань без окраски, преимущественно холст.</a:t>
            </a:r>
          </a:p>
          <a:p>
            <a:r>
              <a:rPr lang="ru-RU" sz="2000" dirty="0" smtClean="0"/>
              <a:t>Сурьма — черная краска; сурьмить брови — красить сурьмой.</a:t>
            </a:r>
          </a:p>
          <a:p>
            <a:r>
              <a:rPr lang="ru-RU" sz="2000" dirty="0" smtClean="0"/>
              <a:t>Сусек, засек — ларь для зерна в амбаре.</a:t>
            </a:r>
          </a:p>
          <a:p>
            <a:r>
              <a:rPr lang="ru-RU" sz="2000" dirty="0" smtClean="0"/>
              <a:t>Суслон — составленные на ниве для просушки снопы, укрытые верхним снопом.</a:t>
            </a:r>
          </a:p>
          <a:p>
            <a:r>
              <a:rPr lang="ru-RU" sz="2000" dirty="0" smtClean="0"/>
              <a:t>Схима — высшая степень монашества в православной церкви, налагающая сааме строгие правила.</a:t>
            </a:r>
          </a:p>
          <a:p>
            <a:r>
              <a:rPr lang="ru-RU" sz="2000" dirty="0" smtClean="0"/>
              <a:t>Съезжий двор — полицейский участок.</a:t>
            </a:r>
          </a:p>
          <a:p>
            <a:endParaRPr lang="ru-RU" sz="1550" dirty="0"/>
          </a:p>
        </p:txBody>
      </p:sp>
      <p:pic>
        <p:nvPicPr>
          <p:cNvPr id="4" name="Рисунок 3" descr="m_96b31c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91500" y="0"/>
            <a:ext cx="952500" cy="952500"/>
          </a:xfrm>
          <a:prstGeom prst="rect">
            <a:avLst/>
          </a:prstGeom>
        </p:spPr>
      </p:pic>
    </p:spTree>
  </p:cSld>
  <p:clrMapOvr>
    <a:masterClrMapping/>
  </p:clrMapOvr>
  <p:transition advTm="5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86644" y="274638"/>
            <a:ext cx="1400156" cy="1143000"/>
          </a:xfrm>
        </p:spPr>
        <p:txBody>
          <a:bodyPr>
            <a:noAutofit/>
          </a:bodyPr>
          <a:lstStyle/>
          <a:p>
            <a:r>
              <a:rPr lang="ru-RU" sz="9600" dirty="0" smtClean="0"/>
              <a:t> </a:t>
            </a:r>
            <a:endParaRPr lang="ru-RU" sz="9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58204" cy="6286544"/>
          </a:xfrm>
        </p:spPr>
        <p:txBody>
          <a:bodyPr>
            <a:normAutofit fontScale="55000" lnSpcReduction="20000"/>
          </a:bodyPr>
          <a:lstStyle/>
          <a:p>
            <a:r>
              <a:rPr lang="ru-RU" sz="3600" dirty="0" smtClean="0"/>
              <a:t>Седалище - престол.</a:t>
            </a:r>
          </a:p>
          <a:p>
            <a:r>
              <a:rPr lang="ru-RU" sz="3600" dirty="0" smtClean="0"/>
              <a:t>Серпянка - грубая редкая хлопчатобумажная ткань, </a:t>
            </a:r>
          </a:p>
          <a:p>
            <a:r>
              <a:rPr lang="ru-RU" sz="3600" dirty="0" smtClean="0"/>
              <a:t>типа марли.</a:t>
            </a:r>
          </a:p>
          <a:p>
            <a:r>
              <a:rPr lang="ru-RU" sz="3600" dirty="0" smtClean="0"/>
              <a:t>Сион - холм в Иерусалиме; иносказательно - святыня.</a:t>
            </a:r>
          </a:p>
          <a:p>
            <a:r>
              <a:rPr lang="ru-RU" sz="3600" dirty="0" smtClean="0"/>
              <a:t>Скудельный - непрочный, слабый, бренный (от скудель - земля, прах, тлен).</a:t>
            </a:r>
          </a:p>
          <a:p>
            <a:r>
              <a:rPr lang="ru-RU" sz="3600" dirty="0" smtClean="0"/>
              <a:t>Стан - ткацкий станок.</a:t>
            </a:r>
          </a:p>
          <a:p>
            <a:r>
              <a:rPr lang="ru-RU" sz="3600" dirty="0" smtClean="0"/>
              <a:t>Столбец - длинная лента подклеенных друг к другу бумаг, свернутая в рулон.</a:t>
            </a:r>
          </a:p>
          <a:p>
            <a:r>
              <a:rPr lang="ru-RU" sz="3600" dirty="0" err="1" smtClean="0"/>
              <a:t>Стоянце</a:t>
            </a:r>
            <a:r>
              <a:rPr lang="ru-RU" sz="3600" dirty="0" smtClean="0"/>
              <a:t> - подставка для драгоценной вещи.</a:t>
            </a:r>
          </a:p>
          <a:p>
            <a:r>
              <a:rPr lang="ru-RU" sz="3600" dirty="0" err="1" smtClean="0"/>
              <a:t>Стрельница</a:t>
            </a:r>
            <a:r>
              <a:rPr lang="ru-RU" sz="3600" dirty="0" smtClean="0"/>
              <a:t> - башня.</a:t>
            </a:r>
          </a:p>
          <a:p>
            <a:r>
              <a:rPr lang="ru-RU" sz="3600" dirty="0" smtClean="0"/>
              <a:t>Суда - посуда.</a:t>
            </a:r>
          </a:p>
          <a:p>
            <a:r>
              <a:rPr lang="ru-RU" sz="3600" dirty="0" err="1" smtClean="0"/>
              <a:t>Сурожане</a:t>
            </a:r>
            <a:r>
              <a:rPr lang="ru-RU" sz="3600" dirty="0" smtClean="0"/>
              <a:t> - купцы из крымского города </a:t>
            </a:r>
            <a:r>
              <a:rPr lang="ru-RU" sz="3600" dirty="0" err="1" smtClean="0"/>
              <a:t>Сурожа</a:t>
            </a:r>
            <a:r>
              <a:rPr lang="ru-RU" sz="3600" dirty="0" smtClean="0"/>
              <a:t> (Судака), которые вели торговлю с Москвой и имели в ней постоянное пристанище.</a:t>
            </a:r>
          </a:p>
          <a:p>
            <a:r>
              <a:rPr lang="ru-RU" sz="3600" dirty="0" smtClean="0"/>
              <a:t>Спорый — прочный, выгодный (о работе, деятельности); энергичный, деловой (о человеке).</a:t>
            </a:r>
          </a:p>
          <a:p>
            <a:r>
              <a:rPr lang="ru-RU" sz="3600" dirty="0" smtClean="0"/>
              <a:t>Сыта — вода, подслащенная медом.</a:t>
            </a:r>
          </a:p>
          <a:p>
            <a:r>
              <a:rPr lang="ru-RU" sz="3600" dirty="0" err="1" smtClean="0"/>
              <a:t>Сычка</a:t>
            </a:r>
            <a:r>
              <a:rPr lang="ru-RU" sz="3600" dirty="0" smtClean="0"/>
              <a:t> — самка сыча (совы). Сычи весной много кричат. Переносное значение: крикливая женщина.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m_96b31c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91500" y="0"/>
            <a:ext cx="952500" cy="952500"/>
          </a:xfrm>
          <a:prstGeom prst="rect">
            <a:avLst/>
          </a:prstGeom>
        </p:spPr>
      </p:pic>
    </p:spTree>
  </p:cSld>
  <p:clrMapOvr>
    <a:masterClrMapping/>
  </p:clrMapOvr>
  <p:transition advTm="5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43834" y="274638"/>
            <a:ext cx="1042966" cy="1143000"/>
          </a:xfrm>
        </p:spPr>
        <p:txBody>
          <a:bodyPr>
            <a:noAutofit/>
          </a:bodyPr>
          <a:lstStyle/>
          <a:p>
            <a:r>
              <a:rPr lang="ru-RU" sz="9600" dirty="0" smtClean="0"/>
              <a:t> </a:t>
            </a:r>
            <a:endParaRPr lang="ru-RU" sz="9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00108"/>
            <a:ext cx="8229600" cy="4809186"/>
          </a:xfrm>
        </p:spPr>
        <p:txBody>
          <a:bodyPr>
            <a:noAutofit/>
          </a:bodyPr>
          <a:lstStyle/>
          <a:p>
            <a:r>
              <a:rPr lang="ru-RU" sz="2000" dirty="0" smtClean="0"/>
              <a:t>Талан — судьба, удача, счастье.</a:t>
            </a:r>
          </a:p>
          <a:p>
            <a:r>
              <a:rPr lang="ru-RU" sz="2000" dirty="0" smtClean="0"/>
              <a:t>Тать —  вор.</a:t>
            </a:r>
          </a:p>
          <a:p>
            <a:r>
              <a:rPr lang="ru-RU" sz="2000" dirty="0" smtClean="0"/>
              <a:t>Тенёта — сеть для ловли зверей, паутина.</a:t>
            </a:r>
          </a:p>
          <a:p>
            <a:r>
              <a:rPr lang="ru-RU" sz="2000" dirty="0" smtClean="0"/>
              <a:t>Тенетник — паук.</a:t>
            </a:r>
          </a:p>
          <a:p>
            <a:r>
              <a:rPr lang="ru-RU" sz="2000" dirty="0" smtClean="0"/>
              <a:t>Тиун — приказчик, управляющий.</a:t>
            </a:r>
          </a:p>
          <a:p>
            <a:r>
              <a:rPr lang="ru-RU" sz="2000" dirty="0" smtClean="0"/>
              <a:t>Толчея — мельница, где обдирали шелуху с зерна.</a:t>
            </a:r>
          </a:p>
          <a:p>
            <a:r>
              <a:rPr lang="ru-RU" sz="2000" dirty="0" smtClean="0"/>
              <a:t>Тороват — щедрый, приветливый.</a:t>
            </a:r>
          </a:p>
          <a:p>
            <a:r>
              <a:rPr lang="ru-RU" sz="2000" dirty="0" smtClean="0"/>
              <a:t>Требник — богослужебная книга.</a:t>
            </a:r>
          </a:p>
          <a:p>
            <a:r>
              <a:rPr lang="ru-RU" sz="2000" dirty="0" smtClean="0"/>
              <a:t>Треноги — путы, которыми стреноживают лошадь.</a:t>
            </a:r>
          </a:p>
          <a:p>
            <a:r>
              <a:rPr lang="ru-RU" sz="2000" dirty="0" err="1" smtClean="0"/>
              <a:t>Троеденная</a:t>
            </a:r>
            <a:r>
              <a:rPr lang="ru-RU" sz="2000" dirty="0" smtClean="0"/>
              <a:t> — триединое божество (отец, сын, дух святой).</a:t>
            </a:r>
          </a:p>
          <a:p>
            <a:r>
              <a:rPr lang="ru-RU" sz="2000" dirty="0" smtClean="0"/>
              <a:t>Трясца, </a:t>
            </a:r>
            <a:r>
              <a:rPr lang="ru-RU" sz="2000" dirty="0" err="1" smtClean="0"/>
              <a:t>трясотье</a:t>
            </a:r>
            <a:r>
              <a:rPr lang="ru-RU" sz="2000" dirty="0" smtClean="0"/>
              <a:t> — лихорадка, трясучка.</a:t>
            </a:r>
          </a:p>
          <a:p>
            <a:endParaRPr lang="ru-RU" sz="1550" dirty="0" smtClean="0"/>
          </a:p>
          <a:p>
            <a:endParaRPr lang="ru-RU" sz="1550" dirty="0"/>
          </a:p>
        </p:txBody>
      </p:sp>
      <p:pic>
        <p:nvPicPr>
          <p:cNvPr id="4" name="Рисунок 3" descr="m_d4cf6fe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91500" y="0"/>
            <a:ext cx="952500" cy="952500"/>
          </a:xfrm>
          <a:prstGeom prst="rect">
            <a:avLst/>
          </a:prstGeom>
        </p:spPr>
      </p:pic>
    </p:spTree>
  </p:cSld>
  <p:clrMapOvr>
    <a:masterClrMapping/>
  </p:clrMapOvr>
  <p:transition advTm="5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428604"/>
            <a:ext cx="8229600" cy="6023632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dirty="0" smtClean="0"/>
              <a:t>Разрушились антонимические пары (шуйца - десница, </a:t>
            </a:r>
            <a:r>
              <a:rPr lang="ru-RU" dirty="0" err="1" smtClean="0"/>
              <a:t>ошую</a:t>
            </a:r>
            <a:r>
              <a:rPr lang="ru-RU" dirty="0" smtClean="0"/>
              <a:t> - одесную), синонимические связи (</a:t>
            </a:r>
            <a:r>
              <a:rPr lang="ru-RU" dirty="0" err="1" smtClean="0"/>
              <a:t>ошую</a:t>
            </a:r>
            <a:r>
              <a:rPr lang="ru-RU" dirty="0" smtClean="0"/>
              <a:t>, слева). Однако слово десница, несмотря на архаизацию слов, связанных с ним системными отношениями, еще какое-то время удерживалось в языке. В пушкинскую эпоху, например, оно использовалось в "высоком слоге" поэтической речи; ср : И жало </a:t>
            </a:r>
            <a:r>
              <a:rPr lang="ru-RU" dirty="0" err="1" smtClean="0"/>
              <a:t>мудрыя</a:t>
            </a:r>
            <a:r>
              <a:rPr lang="ru-RU" dirty="0" smtClean="0"/>
              <a:t> змеи в уста замершие мои вложил десницею кровавой (П.), в то время, как </a:t>
            </a:r>
            <a:r>
              <a:rPr lang="ru-RU" dirty="0" err="1" smtClean="0"/>
              <a:t>ошую</a:t>
            </a:r>
            <a:r>
              <a:rPr lang="ru-RU" dirty="0" smtClean="0"/>
              <a:t> являлось лишь отзвуком обветшалой архаики, а его употребление было возможно лишь в сатирическом контексте: </a:t>
            </a:r>
            <a:r>
              <a:rPr lang="ru-RU" dirty="0" err="1" smtClean="0"/>
              <a:t>Ошую</a:t>
            </a:r>
            <a:r>
              <a:rPr lang="ru-RU" dirty="0" smtClean="0"/>
              <a:t> здесь сидит со мной </a:t>
            </a:r>
            <a:r>
              <a:rPr lang="ru-RU" dirty="0" err="1" smtClean="0"/>
              <a:t>осьмое</a:t>
            </a:r>
            <a:r>
              <a:rPr lang="ru-RU" dirty="0" smtClean="0"/>
              <a:t> чудо света (Бат.)</a:t>
            </a:r>
          </a:p>
          <a:p>
            <a:endParaRPr lang="ru-RU" dirty="0"/>
          </a:p>
        </p:txBody>
      </p:sp>
    </p:spTree>
  </p:cSld>
  <p:clrMapOvr>
    <a:masterClrMapping/>
  </p:clrMapOvr>
  <p:transition advTm="5000">
    <p:circle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86644" y="274638"/>
            <a:ext cx="1400156" cy="1143000"/>
          </a:xfrm>
        </p:spPr>
        <p:txBody>
          <a:bodyPr>
            <a:noAutofit/>
          </a:bodyPr>
          <a:lstStyle/>
          <a:p>
            <a:r>
              <a:rPr lang="ru-RU" sz="9600" dirty="0" smtClean="0"/>
              <a:t> </a:t>
            </a:r>
            <a:endParaRPr lang="ru-RU" sz="9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785794"/>
            <a:ext cx="8186766" cy="4714908"/>
          </a:xfrm>
        </p:spPr>
        <p:txBody>
          <a:bodyPr>
            <a:normAutofit fontScale="77500" lnSpcReduction="20000"/>
          </a:bodyPr>
          <a:lstStyle/>
          <a:p>
            <a:r>
              <a:rPr lang="ru-RU" sz="2600" dirty="0" smtClean="0"/>
              <a:t>Туга — печаль, скорбь, тоска.</a:t>
            </a:r>
          </a:p>
          <a:p>
            <a:r>
              <a:rPr lang="ru-RU" sz="2600" dirty="0" smtClean="0"/>
              <a:t>Туес — роде ведерка из бересты, с крышкой.</a:t>
            </a:r>
          </a:p>
          <a:p>
            <a:r>
              <a:rPr lang="ru-RU" sz="2600" dirty="0" smtClean="0"/>
              <a:t>Тын — высокий забор из заостренных кольев.</a:t>
            </a:r>
          </a:p>
          <a:p>
            <a:r>
              <a:rPr lang="ru-RU" sz="2600" dirty="0" smtClean="0"/>
              <a:t>Тьма, </a:t>
            </a:r>
            <a:r>
              <a:rPr lang="ru-RU" sz="2600" dirty="0" err="1" smtClean="0"/>
              <a:t>тма</a:t>
            </a:r>
            <a:r>
              <a:rPr lang="ru-RU" sz="2600" dirty="0" smtClean="0"/>
              <a:t> — десять тысяч.</a:t>
            </a:r>
          </a:p>
          <a:p>
            <a:r>
              <a:rPr lang="ru-RU" sz="2600" dirty="0" smtClean="0"/>
              <a:t>Тюря — кушанье; хлеб, крошенный в квас, воду, молоко.</a:t>
            </a:r>
          </a:p>
          <a:p>
            <a:r>
              <a:rPr lang="ru-RU" sz="2600" dirty="0" smtClean="0"/>
              <a:t>Тяжа, тяжба — судебное дело.</a:t>
            </a:r>
          </a:p>
          <a:p>
            <a:r>
              <a:rPr lang="ru-RU" sz="2600" dirty="0" err="1" smtClean="0"/>
              <a:t>Тамбур-мажор</a:t>
            </a:r>
            <a:r>
              <a:rPr lang="ru-RU" sz="2600" dirty="0" smtClean="0"/>
              <a:t> - главный барабанщик в полку.</a:t>
            </a:r>
          </a:p>
          <a:p>
            <a:r>
              <a:rPr lang="ru-RU" sz="2600" dirty="0" smtClean="0"/>
              <a:t>Татьба - воровство, уголовное преступление. Довести татьбу - донести о воровстве.</a:t>
            </a:r>
          </a:p>
          <a:p>
            <a:r>
              <a:rPr lang="ru-RU" sz="2600" dirty="0" smtClean="0"/>
              <a:t>Тафья - маленькая плоская шапочка татарского образца, надеваемая под шапкой.</a:t>
            </a:r>
          </a:p>
          <a:p>
            <a:r>
              <a:rPr lang="ru-RU" sz="2600" dirty="0" smtClean="0"/>
              <a:t>Тиун - привилегированный слуга, управляющий хозяйством князя или боярина.</a:t>
            </a:r>
          </a:p>
          <a:p>
            <a:r>
              <a:rPr lang="ru-RU" sz="2600" dirty="0" smtClean="0"/>
              <a:t>Тропы - употребление слова или выражения в иносказательном смысле.</a:t>
            </a:r>
          </a:p>
          <a:p>
            <a:endParaRPr lang="ru-RU" dirty="0"/>
          </a:p>
        </p:txBody>
      </p:sp>
      <p:pic>
        <p:nvPicPr>
          <p:cNvPr id="4" name="Рисунок 3" descr="m_5dd2448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91500" y="0"/>
            <a:ext cx="952500" cy="952500"/>
          </a:xfrm>
          <a:prstGeom prst="rect">
            <a:avLst/>
          </a:prstGeom>
        </p:spPr>
      </p:pic>
    </p:spTree>
  </p:cSld>
  <p:clrMapOvr>
    <a:masterClrMapping/>
  </p:clrMapOvr>
  <p:transition advTm="5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43834" y="274638"/>
            <a:ext cx="1042966" cy="1143000"/>
          </a:xfrm>
        </p:spPr>
        <p:txBody>
          <a:bodyPr>
            <a:noAutofit/>
          </a:bodyPr>
          <a:lstStyle/>
          <a:p>
            <a:r>
              <a:rPr lang="ru-RU" sz="9600" dirty="0" smtClean="0"/>
              <a:t> </a:t>
            </a:r>
            <a:endParaRPr lang="ru-RU" sz="9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857232"/>
            <a:ext cx="8358246" cy="4857784"/>
          </a:xfrm>
        </p:spPr>
        <p:txBody>
          <a:bodyPr>
            <a:normAutofit fontScale="70000" lnSpcReduction="20000"/>
          </a:bodyPr>
          <a:lstStyle/>
          <a:p>
            <a:r>
              <a:rPr lang="ru-RU" sz="2900" dirty="0" err="1" smtClean="0"/>
              <a:t>Увя</a:t>
            </a:r>
            <a:r>
              <a:rPr lang="ru-RU" sz="2900" dirty="0" smtClean="0"/>
              <a:t> — дитя.</a:t>
            </a:r>
          </a:p>
          <a:p>
            <a:r>
              <a:rPr lang="ru-RU" sz="2900" dirty="0" smtClean="0"/>
              <a:t>Убогий — бедный, неимущий, нищий.</a:t>
            </a:r>
          </a:p>
          <a:p>
            <a:r>
              <a:rPr lang="ru-RU" sz="2900" dirty="0" smtClean="0"/>
              <a:t>Утлый — ветхий, худой, дырявый.</a:t>
            </a:r>
          </a:p>
          <a:p>
            <a:r>
              <a:rPr lang="ru-RU" sz="2900" dirty="0" err="1" smtClean="0"/>
              <a:t>Уброд</a:t>
            </a:r>
            <a:r>
              <a:rPr lang="ru-RU" sz="2900" dirty="0" smtClean="0"/>
              <a:t> — рыхлый глубокий снег.</a:t>
            </a:r>
          </a:p>
          <a:p>
            <a:r>
              <a:rPr lang="ru-RU" sz="2900" dirty="0" smtClean="0"/>
              <a:t>Уложенье — свод, собрание законов.</a:t>
            </a:r>
          </a:p>
          <a:p>
            <a:r>
              <a:rPr lang="ru-RU" sz="2900" dirty="0" err="1" smtClean="0"/>
              <a:t>Умежек</a:t>
            </a:r>
            <a:r>
              <a:rPr lang="ru-RU" sz="2900" dirty="0" smtClean="0"/>
              <a:t> — </a:t>
            </a:r>
            <a:r>
              <a:rPr lang="ru-RU" sz="2900" dirty="0" err="1" smtClean="0"/>
              <a:t>умежье</a:t>
            </a:r>
            <a:r>
              <a:rPr lang="ru-RU" sz="2900" dirty="0" smtClean="0"/>
              <a:t>, полоса вдоль межи (см. </a:t>
            </a:r>
            <a:r>
              <a:rPr lang="ru-RU" sz="2900" dirty="0" err="1" smtClean="0"/>
              <a:t>обмежа</a:t>
            </a:r>
            <a:r>
              <a:rPr lang="ru-RU" sz="2900" dirty="0" smtClean="0"/>
              <a:t>).</a:t>
            </a:r>
          </a:p>
          <a:p>
            <a:r>
              <a:rPr lang="ru-RU" sz="2900" dirty="0" smtClean="0"/>
              <a:t>Уповать — надеяться.</a:t>
            </a:r>
          </a:p>
          <a:p>
            <a:r>
              <a:rPr lang="ru-RU" sz="2900" dirty="0" err="1" smtClean="0"/>
              <a:t>Уповод</a:t>
            </a:r>
            <a:r>
              <a:rPr lang="ru-RU" sz="2900" dirty="0" smtClean="0"/>
              <a:t> — срок, определенный период времени от двух до четырех часов; время работы за один прием до отдыха и еды, время проезда без кормежки лошадей.</a:t>
            </a:r>
          </a:p>
          <a:p>
            <a:r>
              <a:rPr lang="ru-RU" sz="2900" dirty="0" smtClean="0"/>
              <a:t>Уток — поперечные нити ткани (см. основа).</a:t>
            </a:r>
          </a:p>
          <a:p>
            <a:r>
              <a:rPr lang="ru-RU" sz="2900" dirty="0" smtClean="0"/>
              <a:t>Ухитить — устроить, уладить, укрепить</a:t>
            </a:r>
          </a:p>
          <a:p>
            <a:r>
              <a:rPr lang="ru-RU" sz="2900" dirty="0" smtClean="0"/>
              <a:t>Убрус - платок.</a:t>
            </a:r>
          </a:p>
          <a:p>
            <a:r>
              <a:rPr lang="ru-RU" sz="2900" dirty="0" smtClean="0"/>
              <a:t>Успенье - смерть, </a:t>
            </a:r>
            <a:r>
              <a:rPr lang="ru-RU" sz="2900" dirty="0" err="1" smtClean="0"/>
              <a:t>усыпание</a:t>
            </a:r>
            <a:r>
              <a:rPr lang="ru-RU" sz="2900" dirty="0" smtClean="0"/>
              <a:t> (</a:t>
            </a:r>
            <a:r>
              <a:rPr lang="ru-RU" sz="2900" dirty="0" err="1" smtClean="0"/>
              <a:t>церк.-слав</a:t>
            </a:r>
            <a:r>
              <a:rPr lang="ru-RU" sz="2900" dirty="0" smtClean="0"/>
              <a:t>.).</a:t>
            </a:r>
          </a:p>
          <a:p>
            <a:r>
              <a:rPr lang="ru-RU" sz="2900" dirty="0" err="1" smtClean="0"/>
              <a:t>Утепет</a:t>
            </a:r>
            <a:r>
              <a:rPr lang="ru-RU" sz="2900" dirty="0" smtClean="0"/>
              <a:t> - совершит убийство.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m_5807e8d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91500" y="0"/>
            <a:ext cx="952500" cy="952500"/>
          </a:xfrm>
          <a:prstGeom prst="rect">
            <a:avLst/>
          </a:prstGeom>
        </p:spPr>
      </p:pic>
    </p:spTree>
  </p:cSld>
  <p:clrMapOvr>
    <a:masterClrMapping/>
  </p:clrMapOvr>
  <p:transition advTm="5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86644" y="274638"/>
            <a:ext cx="1400156" cy="1143000"/>
          </a:xfrm>
        </p:spPr>
        <p:txBody>
          <a:bodyPr>
            <a:noAutofit/>
          </a:bodyPr>
          <a:lstStyle/>
          <a:p>
            <a:r>
              <a:rPr lang="ru-RU" sz="9600" dirty="0" smtClean="0"/>
              <a:t> </a:t>
            </a:r>
            <a:endParaRPr lang="ru-RU" sz="9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85728"/>
            <a:ext cx="8286808" cy="5143536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Ферязь — мужское долгое платье с длинными</a:t>
            </a:r>
          </a:p>
          <a:p>
            <a:pPr>
              <a:buNone/>
            </a:pPr>
            <a:r>
              <a:rPr lang="ru-RU" dirty="0" smtClean="0"/>
              <a:t>      рукавами, без воротника; женское платье, </a:t>
            </a:r>
          </a:p>
          <a:p>
            <a:pPr>
              <a:buNone/>
            </a:pPr>
            <a:r>
              <a:rPr lang="ru-RU" dirty="0" smtClean="0"/>
              <a:t>      праздничный сарафан.</a:t>
            </a:r>
          </a:p>
          <a:p>
            <a:r>
              <a:rPr lang="ru-RU" dirty="0" smtClean="0"/>
              <a:t>Фомин понедельник — </a:t>
            </a:r>
            <a:r>
              <a:rPr lang="ru-RU" dirty="0" err="1" smtClean="0"/>
              <a:t>понедельник</a:t>
            </a:r>
            <a:r>
              <a:rPr lang="ru-RU" dirty="0" smtClean="0"/>
              <a:t> на второй неделе после пасхи.</a:t>
            </a:r>
          </a:p>
          <a:p>
            <a:r>
              <a:rPr lang="ru-RU" dirty="0" smtClean="0"/>
              <a:t>Фельдцейхмейстер - начальник всей артиллерии.</a:t>
            </a:r>
          </a:p>
          <a:p>
            <a:r>
              <a:rPr lang="ru-RU" dirty="0" err="1" smtClean="0"/>
              <a:t>Ферезь</a:t>
            </a:r>
            <a:r>
              <a:rPr lang="ru-RU" dirty="0" smtClean="0"/>
              <a:t> (ферязь) - праздничный сарафан.</a:t>
            </a:r>
          </a:p>
          <a:p>
            <a:r>
              <a:rPr lang="ru-RU" dirty="0" smtClean="0"/>
              <a:t>Ферула - строгое обращение.</a:t>
            </a:r>
          </a:p>
          <a:p>
            <a:r>
              <a:rPr lang="ru-RU" dirty="0" smtClean="0"/>
              <a:t>Философский камень - по понятиям алхимиков, таинственное вещество, которое превращает неблагородные металлы в золото и может служить универсальным лекарством.</a:t>
            </a:r>
          </a:p>
          <a:p>
            <a:r>
              <a:rPr lang="ru-RU" dirty="0" smtClean="0"/>
              <a:t>Флигель-адъютант - адъютант монарха.</a:t>
            </a:r>
          </a:p>
          <a:p>
            <a:r>
              <a:rPr lang="ru-RU" dirty="0" smtClean="0"/>
              <a:t>Флоровские ворота - </a:t>
            </a:r>
            <a:r>
              <a:rPr lang="ru-RU" dirty="0" err="1" smtClean="0"/>
              <a:t>ворота</a:t>
            </a:r>
            <a:r>
              <a:rPr lang="ru-RU" dirty="0" smtClean="0"/>
              <a:t> Флора и Лавра - позднее Спасские - центральный въезд в Кремль, </a:t>
            </a:r>
          </a:p>
          <a:p>
            <a:r>
              <a:rPr lang="ru-RU" dirty="0" smtClean="0"/>
              <a:t>Фряжская земля - Италия (</a:t>
            </a:r>
            <a:r>
              <a:rPr lang="ru-RU" dirty="0" err="1" smtClean="0"/>
              <a:t>фрязы</a:t>
            </a:r>
            <a:r>
              <a:rPr lang="ru-RU" dirty="0" smtClean="0"/>
              <a:t> - так на Руси называли итальянцев).</a:t>
            </a:r>
          </a:p>
          <a:p>
            <a:endParaRPr lang="ru-RU" dirty="0"/>
          </a:p>
        </p:txBody>
      </p:sp>
      <p:pic>
        <p:nvPicPr>
          <p:cNvPr id="4" name="Рисунок 3" descr="m_83a8373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91500" y="0"/>
            <a:ext cx="952500" cy="952500"/>
          </a:xfrm>
          <a:prstGeom prst="rect">
            <a:avLst/>
          </a:prstGeom>
        </p:spPr>
      </p:pic>
    </p:spTree>
  </p:cSld>
  <p:clrMapOvr>
    <a:masterClrMapping/>
  </p:clrMapOvr>
  <p:transition advTm="5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00958" y="3857628"/>
            <a:ext cx="1185842" cy="1714512"/>
          </a:xfrm>
        </p:spPr>
        <p:txBody>
          <a:bodyPr>
            <a:noAutofit/>
          </a:bodyPr>
          <a:lstStyle/>
          <a:p>
            <a:r>
              <a:rPr lang="ru-RU" sz="9600" b="0" dirty="0" smtClean="0"/>
              <a:t/>
            </a:r>
            <a:br>
              <a:rPr lang="ru-RU" sz="9600" b="0" dirty="0" smtClean="0"/>
            </a:br>
            <a:r>
              <a:rPr lang="ru-RU" sz="9600" dirty="0" smtClean="0"/>
              <a:t/>
            </a:r>
            <a:br>
              <a:rPr lang="ru-RU" sz="9600" dirty="0" smtClean="0"/>
            </a:br>
            <a:r>
              <a:rPr lang="ru-RU" sz="9600" dirty="0" smtClean="0"/>
              <a:t/>
            </a:r>
            <a:br>
              <a:rPr lang="ru-RU" sz="9600" dirty="0" smtClean="0"/>
            </a:br>
            <a:r>
              <a:rPr lang="ru-RU" sz="9600" dirty="0" smtClean="0"/>
              <a:t> </a:t>
            </a:r>
            <a:br>
              <a:rPr lang="ru-RU" sz="9600" dirty="0" smtClean="0"/>
            </a:br>
            <a:r>
              <a:rPr lang="ru-RU" sz="9600" dirty="0" smtClean="0"/>
              <a:t/>
            </a:r>
            <a:br>
              <a:rPr lang="ru-RU" sz="9600" dirty="0" smtClean="0"/>
            </a:br>
            <a:endParaRPr lang="ru-RU" sz="96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285720" y="285728"/>
            <a:ext cx="7286676" cy="1571636"/>
          </a:xfrm>
        </p:spPr>
        <p:txBody>
          <a:bodyPr>
            <a:normAutofit fontScale="62500" lnSpcReduction="20000"/>
          </a:bodyPr>
          <a:lstStyle/>
          <a:p>
            <a:r>
              <a:rPr lang="ru-RU" sz="3200" dirty="0" err="1" smtClean="0"/>
              <a:t>Хайка</a:t>
            </a:r>
            <a:r>
              <a:rPr lang="ru-RU" sz="3200" dirty="0" smtClean="0"/>
              <a:t> — осуждение, порицание — от слова </a:t>
            </a:r>
          </a:p>
          <a:p>
            <a:r>
              <a:rPr lang="ru-RU" sz="3200" dirty="0" smtClean="0"/>
              <a:t>«хаять», осуждать, порицать.</a:t>
            </a:r>
          </a:p>
          <a:p>
            <a:r>
              <a:rPr lang="ru-RU" sz="3200" dirty="0" smtClean="0"/>
              <a:t>Холоп — крепостной слуга; человек раболепный.</a:t>
            </a:r>
          </a:p>
          <a:p>
            <a:r>
              <a:rPr lang="ru-RU" sz="3200" dirty="0" smtClean="0"/>
              <a:t>Холуй — подхалим, низкопоклонник.</a:t>
            </a:r>
          </a:p>
          <a:p>
            <a:r>
              <a:rPr lang="ru-RU" sz="3200" dirty="0" smtClean="0"/>
              <a:t>Хула — порицание.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0" y="4071942"/>
            <a:ext cx="8401080" cy="1714512"/>
          </a:xfrm>
        </p:spPr>
        <p:txBody>
          <a:bodyPr>
            <a:normAutofit fontScale="92500" lnSpcReduction="10000"/>
          </a:bodyPr>
          <a:lstStyle/>
          <a:p>
            <a:r>
              <a:rPr lang="ru-RU" sz="2200" dirty="0" smtClean="0"/>
              <a:t>Целик — целина.</a:t>
            </a:r>
          </a:p>
          <a:p>
            <a:r>
              <a:rPr lang="ru-RU" sz="2200" dirty="0" smtClean="0"/>
              <a:t>Цеп — молотило, длинная палка держала, короткая — било, соединены ремнем.</a:t>
            </a:r>
          </a:p>
          <a:p>
            <a:r>
              <a:rPr lang="ru-RU" sz="2200" dirty="0" err="1" smtClean="0"/>
              <a:t>Цитерский</a:t>
            </a:r>
            <a:r>
              <a:rPr lang="ru-RU" sz="2200" dirty="0" smtClean="0"/>
              <a:t> вестовщик - вестник богини любви и красоты </a:t>
            </a:r>
            <a:r>
              <a:rPr lang="ru-RU" sz="2200" dirty="0" err="1" smtClean="0"/>
              <a:t>Цитеры</a:t>
            </a:r>
            <a:r>
              <a:rPr lang="ru-RU" sz="2200" dirty="0" smtClean="0"/>
              <a:t> (греч. миф.).</a:t>
            </a:r>
          </a:p>
          <a:p>
            <a:endParaRPr lang="ru-RU" dirty="0"/>
          </a:p>
        </p:txBody>
      </p:sp>
      <p:pic>
        <p:nvPicPr>
          <p:cNvPr id="5" name="Рисунок 4" descr="m_1040222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91500" y="3143248"/>
            <a:ext cx="952500" cy="952500"/>
          </a:xfrm>
          <a:prstGeom prst="rect">
            <a:avLst/>
          </a:prstGeom>
        </p:spPr>
      </p:pic>
      <p:pic>
        <p:nvPicPr>
          <p:cNvPr id="7" name="Рисунок 6" descr="m_1b590a8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191500" y="0"/>
            <a:ext cx="952500" cy="952500"/>
          </a:xfrm>
          <a:prstGeom prst="rect">
            <a:avLst/>
          </a:prstGeom>
        </p:spPr>
      </p:pic>
    </p:spTree>
  </p:cSld>
  <p:clrMapOvr>
    <a:masterClrMapping/>
  </p:clrMapOvr>
  <p:transition advTm="5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72330" y="285728"/>
            <a:ext cx="1442990" cy="1143000"/>
          </a:xfrm>
        </p:spPr>
        <p:txBody>
          <a:bodyPr>
            <a:noAutofit/>
          </a:bodyPr>
          <a:lstStyle/>
          <a:p>
            <a:r>
              <a:rPr lang="ru-RU" sz="9600" dirty="0" smtClean="0"/>
              <a:t> </a:t>
            </a:r>
            <a:endParaRPr lang="ru-RU" sz="9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714356"/>
            <a:ext cx="8072494" cy="4429156"/>
          </a:xfrm>
        </p:spPr>
        <p:txBody>
          <a:bodyPr>
            <a:normAutofit fontScale="85000" lnSpcReduction="10000"/>
          </a:bodyPr>
          <a:lstStyle/>
          <a:p>
            <a:r>
              <a:rPr lang="ru-RU" sz="2400" dirty="0" smtClean="0"/>
              <a:t>Чалый — серый.</a:t>
            </a:r>
          </a:p>
          <a:p>
            <a:r>
              <a:rPr lang="ru-RU" sz="2400" dirty="0" smtClean="0"/>
              <a:t>Чеботарь — сапожник.</a:t>
            </a:r>
          </a:p>
          <a:p>
            <a:r>
              <a:rPr lang="ru-RU" sz="2400" dirty="0" smtClean="0"/>
              <a:t>Чело печное — вход в печь.</a:t>
            </a:r>
          </a:p>
          <a:p>
            <a:r>
              <a:rPr lang="ru-RU" sz="2400" dirty="0" smtClean="0"/>
              <a:t>Черносошный — государственный крестьянин, плативший дань, подать с сохи.</a:t>
            </a:r>
          </a:p>
          <a:p>
            <a:r>
              <a:rPr lang="ru-RU" sz="2400" dirty="0" smtClean="0"/>
              <a:t>Черностоп — осенние холода без снега.</a:t>
            </a:r>
          </a:p>
          <a:p>
            <a:r>
              <a:rPr lang="ru-RU" sz="2400" dirty="0" err="1" smtClean="0"/>
              <a:t>Чумичка</a:t>
            </a:r>
            <a:r>
              <a:rPr lang="ru-RU" sz="2400" dirty="0" smtClean="0"/>
              <a:t> — уполовник, </a:t>
            </a:r>
            <a:r>
              <a:rPr lang="ru-RU" sz="2400" dirty="0" err="1" smtClean="0"/>
              <a:t>переносн</a:t>
            </a:r>
            <a:r>
              <a:rPr lang="ru-RU" sz="2400" dirty="0" smtClean="0"/>
              <a:t>. значение: неопрятная женщина.</a:t>
            </a:r>
          </a:p>
          <a:p>
            <a:r>
              <a:rPr lang="ru-RU" sz="2400" dirty="0" smtClean="0"/>
              <a:t>Человечья сажень - древняя мера длины, измерявшаяся "</a:t>
            </a:r>
            <a:r>
              <a:rPr lang="ru-RU" sz="2400" dirty="0" err="1" smtClean="0"/>
              <a:t>распростертием</a:t>
            </a:r>
            <a:r>
              <a:rPr lang="ru-RU" sz="2400" dirty="0" smtClean="0"/>
              <a:t> рук".</a:t>
            </a:r>
          </a:p>
          <a:p>
            <a:r>
              <a:rPr lang="ru-RU" sz="2400" dirty="0" smtClean="0"/>
              <a:t>Чепрак - подстилка под конское седло.</a:t>
            </a:r>
          </a:p>
          <a:p>
            <a:r>
              <a:rPr lang="ru-RU" sz="2400" dirty="0" smtClean="0"/>
              <a:t>Червленый (</a:t>
            </a:r>
            <a:r>
              <a:rPr lang="ru-RU" sz="2400" dirty="0" err="1" smtClean="0"/>
              <a:t>червчатый</a:t>
            </a:r>
            <a:r>
              <a:rPr lang="ru-RU" sz="2400" dirty="0" smtClean="0"/>
              <a:t>) - багряный.</a:t>
            </a:r>
          </a:p>
          <a:p>
            <a:r>
              <a:rPr lang="ru-RU" sz="2400" dirty="0" err="1" smtClean="0"/>
              <a:t>Червчатая</a:t>
            </a:r>
            <a:r>
              <a:rPr lang="ru-RU" sz="2400" dirty="0" smtClean="0"/>
              <a:t> камка - шелковая ткань багряного цвета с узорами.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Рисунок 4" descr="m_eaeabec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91500" y="0"/>
            <a:ext cx="952500" cy="952500"/>
          </a:xfrm>
          <a:prstGeom prst="rect">
            <a:avLst/>
          </a:prstGeom>
        </p:spPr>
      </p:pic>
    </p:spTree>
  </p:cSld>
  <p:clrMapOvr>
    <a:masterClrMapping/>
  </p:clrMapOvr>
  <p:transition advTm="5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00958" y="142852"/>
            <a:ext cx="1471594" cy="1143000"/>
          </a:xfrm>
        </p:spPr>
        <p:txBody>
          <a:bodyPr>
            <a:noAutofit/>
          </a:bodyPr>
          <a:lstStyle/>
          <a:p>
            <a:r>
              <a:rPr lang="ru-RU" sz="9600" dirty="0" smtClean="0"/>
              <a:t> </a:t>
            </a:r>
            <a:endParaRPr lang="ru-RU" sz="9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00174"/>
            <a:ext cx="8286808" cy="4000528"/>
          </a:xfrm>
          <a:noFill/>
        </p:spPr>
        <p:txBody>
          <a:bodyPr>
            <a:normAutofit fontScale="70000" lnSpcReduction="20000"/>
          </a:bodyPr>
          <a:lstStyle/>
          <a:p>
            <a:r>
              <a:rPr lang="ru-RU" sz="2900" dirty="0" smtClean="0"/>
              <a:t>Шабала, </a:t>
            </a:r>
            <a:r>
              <a:rPr lang="ru-RU" sz="2900" dirty="0" err="1" smtClean="0"/>
              <a:t>шебала</a:t>
            </a:r>
            <a:r>
              <a:rPr lang="ru-RU" sz="2900" dirty="0" smtClean="0"/>
              <a:t> — </a:t>
            </a:r>
            <a:r>
              <a:rPr lang="ru-RU" sz="2900" dirty="0" err="1" smtClean="0"/>
              <a:t>баклуша</a:t>
            </a:r>
            <a:r>
              <a:rPr lang="ru-RU" sz="2900" dirty="0" smtClean="0"/>
              <a:t>, осиновый </a:t>
            </a:r>
          </a:p>
          <a:p>
            <a:pPr>
              <a:buNone/>
            </a:pPr>
            <a:r>
              <a:rPr lang="ru-RU" sz="2900" dirty="0" smtClean="0"/>
              <a:t>     чурбан, из которого точат деревянную посуду.</a:t>
            </a:r>
          </a:p>
          <a:p>
            <a:r>
              <a:rPr lang="ru-RU" sz="2900" dirty="0" err="1" smtClean="0"/>
              <a:t>Шабур</a:t>
            </a:r>
            <a:r>
              <a:rPr lang="ru-RU" sz="2900" dirty="0" smtClean="0"/>
              <a:t> — сермяжина, домотканая </a:t>
            </a:r>
            <a:r>
              <a:rPr lang="ru-RU" sz="2900" dirty="0" err="1" smtClean="0"/>
              <a:t>оджда</a:t>
            </a:r>
            <a:r>
              <a:rPr lang="ru-RU" sz="2900" dirty="0" smtClean="0"/>
              <a:t> из </a:t>
            </a:r>
          </a:p>
          <a:p>
            <a:r>
              <a:rPr lang="ru-RU" sz="2900" dirty="0" smtClean="0"/>
              <a:t>грубого домотканого материала; плохая, грубая одежда.</a:t>
            </a:r>
          </a:p>
          <a:p>
            <a:r>
              <a:rPr lang="ru-RU" sz="2900" dirty="0" smtClean="0"/>
              <a:t>Шаль — шалость, баловство, от слова «шалить».</a:t>
            </a:r>
          </a:p>
          <a:p>
            <a:r>
              <a:rPr lang="ru-RU" sz="2900" dirty="0" smtClean="0"/>
              <a:t>Шанцы — окопы.</a:t>
            </a:r>
          </a:p>
          <a:p>
            <a:r>
              <a:rPr lang="ru-RU" sz="2900" dirty="0" err="1" smtClean="0"/>
              <a:t>Шолуди</a:t>
            </a:r>
            <a:r>
              <a:rPr lang="ru-RU" sz="2900" dirty="0" smtClean="0"/>
              <a:t> — сыпь по телу, струпья, короста.</a:t>
            </a:r>
          </a:p>
          <a:p>
            <a:r>
              <a:rPr lang="ru-RU" sz="2900" dirty="0" err="1" smtClean="0"/>
              <a:t>Шелонец</a:t>
            </a:r>
            <a:r>
              <a:rPr lang="ru-RU" sz="2900" dirty="0" smtClean="0"/>
              <a:t> - участник битвы на реке </a:t>
            </a:r>
            <a:r>
              <a:rPr lang="ru-RU" sz="2900" dirty="0" err="1" smtClean="0"/>
              <a:t>Шелони</a:t>
            </a:r>
            <a:r>
              <a:rPr lang="ru-RU" sz="2900" dirty="0" smtClean="0"/>
              <a:t> (1471 г.).</a:t>
            </a:r>
          </a:p>
          <a:p>
            <a:r>
              <a:rPr lang="ru-RU" sz="2900" dirty="0" smtClean="0"/>
              <a:t>Шестопер - старинное оружие, род булавы, у которой на конце насажена головка, состоящая из шести щитков (перьев). Считалась также знаком достоинства воеводы.</a:t>
            </a:r>
          </a:p>
          <a:p>
            <a:r>
              <a:rPr lang="ru-RU" sz="2900" dirty="0" smtClean="0"/>
              <a:t>Штоф - 1) Шелковая плотная ткань, 2) Мера жидкостей, равна 1,23 литра.</a:t>
            </a:r>
          </a:p>
          <a:p>
            <a:endParaRPr lang="ru-RU" dirty="0"/>
          </a:p>
        </p:txBody>
      </p:sp>
      <p:pic>
        <p:nvPicPr>
          <p:cNvPr id="4" name="Рисунок 3" descr="m_0fd1428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91500" y="0"/>
            <a:ext cx="952500" cy="952500"/>
          </a:xfrm>
          <a:prstGeom prst="rect">
            <a:avLst/>
          </a:prstGeom>
        </p:spPr>
      </p:pic>
    </p:spTree>
  </p:cSld>
  <p:clrMapOvr>
    <a:masterClrMapping/>
  </p:clrMapOvr>
  <p:transition advTm="5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15206" y="3429000"/>
            <a:ext cx="1400156" cy="2786082"/>
          </a:xfrm>
        </p:spPr>
        <p:txBody>
          <a:bodyPr>
            <a:noAutofit/>
          </a:bodyPr>
          <a:lstStyle/>
          <a:p>
            <a:r>
              <a:rPr lang="ru-RU" sz="9600" dirty="0" smtClean="0"/>
              <a:t/>
            </a:r>
            <a:br>
              <a:rPr lang="ru-RU" sz="9600" dirty="0" smtClean="0"/>
            </a:br>
            <a:r>
              <a:rPr lang="ru-RU" sz="9600" dirty="0" smtClean="0"/>
              <a:t/>
            </a:r>
            <a:br>
              <a:rPr lang="ru-RU" sz="9600" dirty="0" smtClean="0"/>
            </a:br>
            <a:r>
              <a:rPr lang="ru-RU" sz="9600" dirty="0" smtClean="0"/>
              <a:t> </a:t>
            </a:r>
            <a:br>
              <a:rPr lang="ru-RU" sz="9600" dirty="0" smtClean="0"/>
            </a:br>
            <a:r>
              <a:rPr lang="ru-RU" sz="9600" dirty="0" smtClean="0"/>
              <a:t/>
            </a:r>
            <a:br>
              <a:rPr lang="ru-RU" sz="9600" dirty="0" smtClean="0"/>
            </a:br>
            <a:endParaRPr lang="ru-RU" sz="9600" dirty="0"/>
          </a:p>
        </p:txBody>
      </p:sp>
      <p:sp>
        <p:nvSpPr>
          <p:cNvPr id="10" name="Текст 5"/>
          <p:cNvSpPr>
            <a:spLocks noGrp="1"/>
          </p:cNvSpPr>
          <p:nvPr>
            <p:ph sz="half" idx="2"/>
          </p:nvPr>
        </p:nvSpPr>
        <p:spPr>
          <a:xfrm>
            <a:off x="142844" y="428604"/>
            <a:ext cx="8686800" cy="71438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Энтомолог - зоолог, изучающий насекомых.</a:t>
            </a:r>
            <a:endParaRPr lang="ru-RU" sz="2000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>
          <a:xfrm>
            <a:off x="357158" y="3214686"/>
            <a:ext cx="7500990" cy="1500198"/>
          </a:xfrm>
        </p:spPr>
        <p:txBody>
          <a:bodyPr>
            <a:normAutofit/>
          </a:bodyPr>
          <a:lstStyle/>
          <a:p>
            <a:r>
              <a:rPr lang="ru-RU" sz="2000" dirty="0" err="1" smtClean="0"/>
              <a:t>Щапливый</a:t>
            </a:r>
            <a:r>
              <a:rPr lang="ru-RU" sz="2000" dirty="0" smtClean="0"/>
              <a:t> — щеголеватый.</a:t>
            </a:r>
          </a:p>
          <a:p>
            <a:r>
              <a:rPr lang="ru-RU" sz="2000" dirty="0" smtClean="0"/>
              <a:t>Щедровитый — рябой, от слова «щедрина» (или «</a:t>
            </a:r>
            <a:r>
              <a:rPr lang="ru-RU" sz="2000" dirty="0" err="1" smtClean="0"/>
              <a:t>шадрина</a:t>
            </a:r>
            <a:r>
              <a:rPr lang="ru-RU" sz="2000" dirty="0" smtClean="0"/>
              <a:t>») — следы от оспы на лице.</a:t>
            </a:r>
          </a:p>
          <a:p>
            <a:r>
              <a:rPr lang="ru-RU" sz="2000" dirty="0" smtClean="0"/>
              <a:t>Щепа — деревянная посуда.</a:t>
            </a:r>
          </a:p>
          <a:p>
            <a:endParaRPr lang="ru-RU" dirty="0"/>
          </a:p>
        </p:txBody>
      </p:sp>
      <p:pic>
        <p:nvPicPr>
          <p:cNvPr id="5" name="Рисунок 4" descr="m_a4d7626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91500" y="0"/>
            <a:ext cx="952500" cy="952500"/>
          </a:xfrm>
          <a:prstGeom prst="rect">
            <a:avLst/>
          </a:prstGeom>
        </p:spPr>
      </p:pic>
      <p:pic>
        <p:nvPicPr>
          <p:cNvPr id="6" name="Рисунок 5" descr="m_078c8ce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191500" y="3214686"/>
            <a:ext cx="952500" cy="952500"/>
          </a:xfrm>
          <a:prstGeom prst="rect">
            <a:avLst/>
          </a:prstGeom>
        </p:spPr>
      </p:pic>
    </p:spTree>
  </p:cSld>
  <p:clrMapOvr>
    <a:masterClrMapping/>
  </p:clrMapOvr>
  <p:transition advTm="5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358082" y="642918"/>
            <a:ext cx="1257280" cy="4786322"/>
          </a:xfrm>
        </p:spPr>
        <p:txBody>
          <a:bodyPr>
            <a:noAutofit/>
          </a:bodyPr>
          <a:lstStyle/>
          <a:p>
            <a:r>
              <a:rPr lang="ru-RU" sz="9600" dirty="0" smtClean="0"/>
              <a:t/>
            </a:r>
            <a:br>
              <a:rPr lang="ru-RU" sz="9600" dirty="0" smtClean="0"/>
            </a:br>
            <a:r>
              <a:rPr lang="ru-RU" sz="9600" dirty="0" smtClean="0"/>
              <a:t> </a:t>
            </a:r>
            <a:br>
              <a:rPr lang="ru-RU" sz="9600" dirty="0" smtClean="0"/>
            </a:br>
            <a:endParaRPr lang="ru-RU" sz="9600" dirty="0"/>
          </a:p>
        </p:txBody>
      </p:sp>
      <p:sp>
        <p:nvSpPr>
          <p:cNvPr id="9" name="Текст 6"/>
          <p:cNvSpPr>
            <a:spLocks noGrp="1"/>
          </p:cNvSpPr>
          <p:nvPr>
            <p:ph sz="half" idx="2"/>
          </p:nvPr>
        </p:nvSpPr>
        <p:spPr>
          <a:xfrm>
            <a:off x="428596" y="571480"/>
            <a:ext cx="7472363" cy="857256"/>
          </a:xfrm>
        </p:spPr>
        <p:txBody>
          <a:bodyPr/>
          <a:lstStyle/>
          <a:p>
            <a:pPr>
              <a:buNone/>
            </a:pPr>
            <a:r>
              <a:rPr lang="ru-RU" sz="2000" dirty="0" smtClean="0"/>
              <a:t>Юр — высокое место</a:t>
            </a:r>
            <a:r>
              <a:rPr lang="ru-RU" sz="2600" dirty="0" smtClean="0"/>
              <a:t>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xfrm>
            <a:off x="357158" y="2786058"/>
            <a:ext cx="8286808" cy="2857519"/>
          </a:xfrm>
        </p:spPr>
        <p:txBody>
          <a:bodyPr>
            <a:normAutofit/>
          </a:bodyPr>
          <a:lstStyle/>
          <a:p>
            <a:r>
              <a:rPr lang="ru-RU" sz="2000" dirty="0" err="1" smtClean="0"/>
              <a:t>Ядение</a:t>
            </a:r>
            <a:r>
              <a:rPr lang="ru-RU" sz="2000" dirty="0" smtClean="0"/>
              <a:t> —  еда, пища, процесс еды.</a:t>
            </a:r>
          </a:p>
          <a:p>
            <a:r>
              <a:rPr lang="ru-RU" sz="2000" dirty="0" smtClean="0"/>
              <a:t>Яловая — </a:t>
            </a:r>
            <a:r>
              <a:rPr lang="ru-RU" sz="2000" dirty="0" err="1" smtClean="0"/>
              <a:t>нетелившаяся</a:t>
            </a:r>
            <a:r>
              <a:rPr lang="ru-RU" sz="2000" dirty="0" smtClean="0"/>
              <a:t> корова.</a:t>
            </a:r>
          </a:p>
          <a:p>
            <a:r>
              <a:rPr lang="ru-RU" sz="2000" dirty="0" smtClean="0"/>
              <a:t>Ярыжка — пьяница.</a:t>
            </a:r>
          </a:p>
          <a:p>
            <a:r>
              <a:rPr lang="ru-RU" sz="2000" dirty="0" smtClean="0"/>
              <a:t>Янус - древнее италийское божество, </a:t>
            </a:r>
          </a:p>
          <a:p>
            <a:pPr>
              <a:buNone/>
            </a:pPr>
            <a:r>
              <a:rPr lang="ru-RU" sz="2000" dirty="0" smtClean="0"/>
              <a:t>      изображавшееся человеком с двумя лицами.</a:t>
            </a:r>
          </a:p>
          <a:p>
            <a:r>
              <a:rPr lang="ru-RU" sz="2000" dirty="0" smtClean="0"/>
              <a:t>Ярь (ярь-медянка) - ядовитая соль меди</a:t>
            </a:r>
          </a:p>
          <a:p>
            <a:r>
              <a:rPr lang="ru-RU" sz="2000" dirty="0" smtClean="0"/>
              <a:t>Ярый - расплавленный (о воске).</a:t>
            </a:r>
          </a:p>
          <a:p>
            <a:endParaRPr lang="ru-RU" dirty="0"/>
          </a:p>
        </p:txBody>
      </p:sp>
      <p:pic>
        <p:nvPicPr>
          <p:cNvPr id="5" name="Рисунок 4" descr="m_384577b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91500" y="0"/>
            <a:ext cx="952500" cy="952500"/>
          </a:xfrm>
          <a:prstGeom prst="rect">
            <a:avLst/>
          </a:prstGeom>
        </p:spPr>
      </p:pic>
      <p:pic>
        <p:nvPicPr>
          <p:cNvPr id="6" name="Рисунок 5" descr="m_9a0cb75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191500" y="2643182"/>
            <a:ext cx="952500" cy="952500"/>
          </a:xfrm>
          <a:prstGeom prst="rect">
            <a:avLst/>
          </a:prstGeom>
        </p:spPr>
      </p:pic>
    </p:spTree>
  </p:cSld>
  <p:clrMapOvr>
    <a:masterClrMapping/>
  </p:clrMapOvr>
  <p:transition advTm="5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54494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FF00"/>
                </a:solidFill>
              </a:rPr>
              <a:t>Источники информации</a:t>
            </a:r>
            <a:r>
              <a:rPr lang="en-US" sz="2800" dirty="0" smtClean="0">
                <a:solidFill>
                  <a:srgbClr val="FFFF00"/>
                </a:solidFill>
              </a:rPr>
              <a:t>:</a:t>
            </a:r>
            <a:r>
              <a:rPr lang="ru-RU" sz="2800" dirty="0" smtClean="0">
                <a:solidFill>
                  <a:srgbClr val="FFFF00"/>
                </a:solidFill>
              </a:rPr>
              <a:t/>
            </a:r>
            <a:br>
              <a:rPr lang="ru-RU" sz="2800" dirty="0" smtClean="0">
                <a:solidFill>
                  <a:srgbClr val="FFFF00"/>
                </a:solidFill>
              </a:rPr>
            </a:br>
            <a:r>
              <a:rPr lang="ru-RU" sz="2800" dirty="0" smtClean="0">
                <a:solidFill>
                  <a:srgbClr val="FFFF00"/>
                </a:solidFill>
              </a:rPr>
              <a:t/>
            </a:r>
            <a:br>
              <a:rPr lang="ru-RU" sz="2800" dirty="0" smtClean="0">
                <a:solidFill>
                  <a:srgbClr val="FFFF00"/>
                </a:solidFill>
              </a:rPr>
            </a:br>
            <a:r>
              <a:rPr lang="ru-RU" sz="2800" dirty="0" smtClean="0">
                <a:solidFill>
                  <a:srgbClr val="FFFF00"/>
                </a:solidFill>
              </a:rPr>
              <a:t> Книга: И.И.Лажечников. </a:t>
            </a:r>
            <a:br>
              <a:rPr lang="ru-RU" sz="2800" dirty="0" smtClean="0">
                <a:solidFill>
                  <a:srgbClr val="FFFF00"/>
                </a:solidFill>
              </a:rPr>
            </a:br>
            <a:r>
              <a:rPr lang="ru-RU" sz="2800" dirty="0" smtClean="0">
                <a:solidFill>
                  <a:srgbClr val="FFFF00"/>
                </a:solidFill>
              </a:rPr>
              <a:t/>
            </a:r>
            <a:br>
              <a:rPr lang="ru-RU" sz="2800" dirty="0" smtClean="0">
                <a:solidFill>
                  <a:srgbClr val="FFFF00"/>
                </a:solidFill>
              </a:rPr>
            </a:br>
            <a:r>
              <a:rPr lang="ru-RU" sz="2800" dirty="0" smtClean="0">
                <a:solidFill>
                  <a:srgbClr val="FFFF00"/>
                </a:solidFill>
              </a:rPr>
              <a:t>http://pribautka.ru/library/oldwords/a.html</a:t>
            </a:r>
            <a:endParaRPr lang="ru-RU" sz="2800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4572008"/>
            <a:ext cx="8572560" cy="1737352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   </a:t>
            </a:r>
            <a:r>
              <a:rPr lang="ru-RU" dirty="0" smtClean="0">
                <a:solidFill>
                  <a:srgbClr val="FFFF00"/>
                </a:solidFill>
              </a:rPr>
              <a:t>Картинки были взяты с разрешение создателя.</a:t>
            </a: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</a:rPr>
              <a:t>                          Создатель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ru-RU" dirty="0" smtClean="0">
                <a:solidFill>
                  <a:srgbClr val="FFFF00"/>
                </a:solidFill>
              </a:rPr>
              <a:t>картинок</a:t>
            </a:r>
            <a:r>
              <a:rPr lang="en-US" dirty="0" smtClean="0">
                <a:solidFill>
                  <a:srgbClr val="FFFF00"/>
                </a:solidFill>
              </a:rPr>
              <a:t>: </a:t>
            </a: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</a:rPr>
              <a:t>                  </a:t>
            </a:r>
            <a:r>
              <a:rPr lang="en-US" dirty="0" smtClean="0">
                <a:solidFill>
                  <a:srgbClr val="FFFF00"/>
                </a:solidFill>
              </a:rPr>
              <a:t>http://vkontakte.ru/id12078724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advTm="5000">
    <p:circle/>
  </p:transition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500174"/>
            <a:ext cx="8229600" cy="3571900"/>
          </a:xfrm>
        </p:spPr>
        <p:txBody>
          <a:bodyPr>
            <a:noAutofit/>
          </a:bodyPr>
          <a:lstStyle/>
          <a:p>
            <a:r>
              <a:rPr lang="ru-RU" sz="9600" dirty="0" smtClean="0">
                <a:solidFill>
                  <a:srgbClr val="FFFF00"/>
                </a:solidFill>
              </a:rPr>
              <a:t>Спасибо за внимание.</a:t>
            </a:r>
            <a:endParaRPr lang="ru-RU" sz="9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advTm="5000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41080" y="274638"/>
            <a:ext cx="45719" cy="153966"/>
          </a:xfrm>
        </p:spPr>
        <p:txBody>
          <a:bodyPr>
            <a:normAutofit fontScale="90000"/>
          </a:bodyPr>
          <a:lstStyle/>
          <a:p>
            <a:r>
              <a:rPr lang="ru-RU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571480"/>
            <a:ext cx="8401080" cy="573788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       По своему происхождению устаревшая лексика неоднородна: в ее составе немало исконно русских слов (</a:t>
            </a:r>
            <a:r>
              <a:rPr lang="ru-RU" dirty="0" err="1" smtClean="0"/>
              <a:t>льзя</a:t>
            </a:r>
            <a:r>
              <a:rPr lang="ru-RU" dirty="0" smtClean="0"/>
              <a:t>, дабы, оный, семо) , старославянизмов (глад, лобзать, чресла), заимствований из других языков (</a:t>
            </a:r>
            <a:r>
              <a:rPr lang="ru-RU" dirty="0" err="1" smtClean="0"/>
              <a:t>абшид</a:t>
            </a:r>
            <a:r>
              <a:rPr lang="ru-RU" dirty="0" smtClean="0"/>
              <a:t> - 'отставка', вояж - 'путешествие', политес - 'вежливость').</a:t>
            </a:r>
          </a:p>
          <a:p>
            <a:pPr>
              <a:buNone/>
            </a:pPr>
            <a:r>
              <a:rPr lang="ru-RU" dirty="0" smtClean="0"/>
              <a:t>       Известны случаи возрождения устаревших слов, возвращения их в активный лексический запас. Так, в современном русском языке активно используются такие существительные, как солдат, офицер, прапорщик, министр и ряд других, которые после Октября </a:t>
            </a:r>
            <a:r>
              <a:rPr lang="ru-RU" dirty="0" err="1" smtClean="0"/>
              <a:t>архаизовались</a:t>
            </a:r>
            <a:r>
              <a:rPr lang="ru-RU" dirty="0" smtClean="0"/>
              <a:t>, уступив место новым: красноармеец, начдив, нарком и т. </a:t>
            </a:r>
            <a:r>
              <a:rPr lang="ru-RU" dirty="0" err="1" smtClean="0"/>
              <a:t>д</a:t>
            </a:r>
            <a:endParaRPr lang="ru-RU" dirty="0"/>
          </a:p>
        </p:txBody>
      </p:sp>
    </p:spTree>
  </p:cSld>
  <p:clrMapOvr>
    <a:masterClrMapping/>
  </p:clrMapOvr>
  <p:transition advTm="5000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357982"/>
          </a:xfrm>
        </p:spPr>
        <p:txBody>
          <a:bodyPr>
            <a:normAutofit fontScale="85000" lnSpcReduction="10000"/>
          </a:bodyPr>
          <a:lstStyle/>
          <a:p>
            <a:pPr algn="just">
              <a:buNone/>
            </a:pPr>
            <a:r>
              <a:rPr lang="ru-RU" dirty="0" smtClean="0"/>
              <a:t>. В 20-е годы из состава пассивной лексики было извлечено слово вождь, которое еще в пушкинскую эпоху воспринималось как устаревшее и приводилось в словарях того времени с соответствующей стилистической пометой. Теперь оно вновь </a:t>
            </a:r>
            <a:r>
              <a:rPr lang="ru-RU" dirty="0" err="1" smtClean="0"/>
              <a:t>архаизуется</a:t>
            </a:r>
            <a:r>
              <a:rPr lang="ru-RU" dirty="0" smtClean="0"/>
              <a:t>. Сравнительно недавно утратило оттенок архаичности старославянское слово тунеядец.</a:t>
            </a:r>
          </a:p>
          <a:p>
            <a:pPr>
              <a:buNone/>
            </a:pPr>
            <a:r>
              <a:rPr lang="ru-RU" dirty="0" smtClean="0"/>
              <a:t>       Однако возвращение некоторых устаревших слов в активный лексический запас возможно лишь в особых случаях и всегда обусловлено экстралингвистическими факторами. Если же архаизация слова продиктована лингвистическими законами и получила отражение в системных связях лексики, то его возрождение исключено.</a:t>
            </a:r>
          </a:p>
          <a:p>
            <a:endParaRPr lang="ru-RU" dirty="0"/>
          </a:p>
        </p:txBody>
      </p:sp>
    </p:spTree>
  </p:cSld>
  <p:clrMapOvr>
    <a:masterClrMapping/>
  </p:clrMapOvr>
  <p:transition advTm="5000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8686799" y="274638"/>
            <a:ext cx="45719" cy="4397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85728"/>
            <a:ext cx="8401080" cy="6023632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dirty="0" smtClean="0"/>
              <a:t>       В лексическом составе русского языка отражается история народа. Слова — это живые свидетели исторических событий, развития науки, техники, культуры, изменений в быту. </a:t>
            </a:r>
          </a:p>
          <a:p>
            <a:pPr algn="just">
              <a:buNone/>
            </a:pPr>
            <a:r>
              <a:rPr lang="ru-RU" dirty="0" smtClean="0"/>
              <a:t>       Многие слова с исчезновением соответствующих понятий перестают употребляться в речи. Устаревшие слова включают архаизмы и историзмы. </a:t>
            </a:r>
          </a:p>
          <a:p>
            <a:pPr algn="just">
              <a:buNone/>
            </a:pPr>
            <a:r>
              <a:rPr lang="ru-RU" dirty="0" smtClean="0"/>
              <a:t>       Архаизмы — это устаревшие названия предметов и явлений, у которых есть другие, современные названия: ланиты — щёки, уста — губы, перст — палец, сей — этот, пироскаф — пароход, тать — вор и др.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ransition advTm="5000"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078">
  <a:themeElements>
    <a:clrScheme name="">
      <a:dk1>
        <a:srgbClr val="000000"/>
      </a:dk1>
      <a:lt1>
        <a:srgbClr val="6699FF"/>
      </a:lt1>
      <a:dk2>
        <a:srgbClr val="1C1C1C"/>
      </a:dk2>
      <a:lt2>
        <a:srgbClr val="4D4D4D"/>
      </a:lt2>
      <a:accent1>
        <a:srgbClr val="CC0066"/>
      </a:accent1>
      <a:accent2>
        <a:srgbClr val="FF99CC"/>
      </a:accent2>
      <a:accent3>
        <a:srgbClr val="B8CAFF"/>
      </a:accent3>
      <a:accent4>
        <a:srgbClr val="000000"/>
      </a:accent4>
      <a:accent5>
        <a:srgbClr val="E2AAB8"/>
      </a:accent5>
      <a:accent6>
        <a:srgbClr val="E78AB9"/>
      </a:accent6>
      <a:hlink>
        <a:srgbClr val="9933FF"/>
      </a:hlink>
      <a:folHlink>
        <a:srgbClr val="44C63A"/>
      </a:folHlink>
    </a:clrScheme>
    <a:fontScheme name="078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078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78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78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78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78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78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78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78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78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78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78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78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78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78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78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78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010">
  <a:themeElements>
    <a:clrScheme name="010 13">
      <a:dk1>
        <a:srgbClr val="C0C0C0"/>
      </a:dk1>
      <a:lt1>
        <a:srgbClr val="FFFFFF"/>
      </a:lt1>
      <a:dk2>
        <a:srgbClr val="CC0066"/>
      </a:dk2>
      <a:lt2>
        <a:srgbClr val="FFCCCC"/>
      </a:lt2>
      <a:accent1>
        <a:srgbClr val="993366"/>
      </a:accent1>
      <a:accent2>
        <a:srgbClr val="FF9999"/>
      </a:accent2>
      <a:accent3>
        <a:srgbClr val="E2AAB8"/>
      </a:accent3>
      <a:accent4>
        <a:srgbClr val="DADADA"/>
      </a:accent4>
      <a:accent5>
        <a:srgbClr val="CAADB8"/>
      </a:accent5>
      <a:accent6>
        <a:srgbClr val="E78A8A"/>
      </a:accent6>
      <a:hlink>
        <a:srgbClr val="009999"/>
      </a:hlink>
      <a:folHlink>
        <a:srgbClr val="FF9933"/>
      </a:folHlink>
    </a:clrScheme>
    <a:fontScheme name="010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010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0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0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0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0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0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0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0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0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0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0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0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0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0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0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0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6_colormaster">
  <a:themeElements>
    <a:clrScheme name="">
      <a:dk1>
        <a:srgbClr val="000000"/>
      </a:dk1>
      <a:lt1>
        <a:srgbClr val="CC0066"/>
      </a:lt1>
      <a:dk2>
        <a:srgbClr val="990033"/>
      </a:dk2>
      <a:lt2>
        <a:srgbClr val="C0C0C0"/>
      </a:lt2>
      <a:accent1>
        <a:srgbClr val="993366"/>
      </a:accent1>
      <a:accent2>
        <a:srgbClr val="FF9999"/>
      </a:accent2>
      <a:accent3>
        <a:srgbClr val="E2AAB8"/>
      </a:accent3>
      <a:accent4>
        <a:srgbClr val="000000"/>
      </a:accent4>
      <a:accent5>
        <a:srgbClr val="CAADB8"/>
      </a:accent5>
      <a:accent6>
        <a:srgbClr val="E78A8A"/>
      </a:accent6>
      <a:hlink>
        <a:srgbClr val="009999"/>
      </a:hlink>
      <a:folHlink>
        <a:srgbClr val="FF9933"/>
      </a:folHlink>
    </a:clrScheme>
    <a:fontScheme name="1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olormaster">
  <a:themeElements>
    <a:clrScheme name="">
      <a:dk1>
        <a:srgbClr val="000000"/>
      </a:dk1>
      <a:lt1>
        <a:srgbClr val="6699FF"/>
      </a:lt1>
      <a:dk2>
        <a:srgbClr val="1C1C1C"/>
      </a:dk2>
      <a:lt2>
        <a:srgbClr val="4D4D4D"/>
      </a:lt2>
      <a:accent1>
        <a:srgbClr val="CC0066"/>
      </a:accent1>
      <a:accent2>
        <a:srgbClr val="FF99CC"/>
      </a:accent2>
      <a:accent3>
        <a:srgbClr val="B8CAFF"/>
      </a:accent3>
      <a:accent4>
        <a:srgbClr val="000000"/>
      </a:accent4>
      <a:accent5>
        <a:srgbClr val="E2AAB8"/>
      </a:accent5>
      <a:accent6>
        <a:srgbClr val="E78AB9"/>
      </a:accent6>
      <a:hlink>
        <a:srgbClr val="9933FF"/>
      </a:hlink>
      <a:folHlink>
        <a:srgbClr val="44C63A"/>
      </a:folHlink>
    </a:clrScheme>
    <a:fontScheme name="1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66">
  <a:themeElements>
    <a:clrScheme name="">
      <a:dk1>
        <a:srgbClr val="C0C0C0"/>
      </a:dk1>
      <a:lt1>
        <a:srgbClr val="FFFFFF"/>
      </a:lt1>
      <a:dk2>
        <a:srgbClr val="CC0066"/>
      </a:dk2>
      <a:lt2>
        <a:srgbClr val="FFCCCC"/>
      </a:lt2>
      <a:accent1>
        <a:srgbClr val="993366"/>
      </a:accent1>
      <a:accent2>
        <a:srgbClr val="FF9999"/>
      </a:accent2>
      <a:accent3>
        <a:srgbClr val="E2AAB8"/>
      </a:accent3>
      <a:accent4>
        <a:srgbClr val="DADADA"/>
      </a:accent4>
      <a:accent5>
        <a:srgbClr val="CAADB8"/>
      </a:accent5>
      <a:accent6>
        <a:srgbClr val="E78A8A"/>
      </a:accent6>
      <a:hlink>
        <a:srgbClr val="009900"/>
      </a:hlink>
      <a:folHlink>
        <a:srgbClr val="FF9933"/>
      </a:folHlink>
    </a:clrScheme>
    <a:fontScheme name="166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66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66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66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66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66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66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66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66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66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66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66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66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66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66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66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66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colormaster">
  <a:themeElements>
    <a:clrScheme name="">
      <a:dk1>
        <a:srgbClr val="C0C0C0"/>
      </a:dk1>
      <a:lt1>
        <a:srgbClr val="FFFFFF"/>
      </a:lt1>
      <a:dk2>
        <a:srgbClr val="CC0066"/>
      </a:dk2>
      <a:lt2>
        <a:srgbClr val="FFCCCC"/>
      </a:lt2>
      <a:accent1>
        <a:srgbClr val="993366"/>
      </a:accent1>
      <a:accent2>
        <a:srgbClr val="FF9999"/>
      </a:accent2>
      <a:accent3>
        <a:srgbClr val="E2AAB8"/>
      </a:accent3>
      <a:accent4>
        <a:srgbClr val="DADADA"/>
      </a:accent4>
      <a:accent5>
        <a:srgbClr val="CAADB8"/>
      </a:accent5>
      <a:accent6>
        <a:srgbClr val="E78A8A"/>
      </a:accent6>
      <a:hlink>
        <a:srgbClr val="009900"/>
      </a:hlink>
      <a:folHlink>
        <a:srgbClr val="FF9933"/>
      </a:folHlink>
    </a:clrScheme>
    <a:fontScheme name="1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colormaster">
  <a:themeElements>
    <a:clrScheme name="">
      <a:dk1>
        <a:srgbClr val="000000"/>
      </a:dk1>
      <a:lt1>
        <a:srgbClr val="CC0066"/>
      </a:lt1>
      <a:dk2>
        <a:srgbClr val="990033"/>
      </a:dk2>
      <a:lt2>
        <a:srgbClr val="C0C0C0"/>
      </a:lt2>
      <a:accent1>
        <a:srgbClr val="993366"/>
      </a:accent1>
      <a:accent2>
        <a:srgbClr val="FF9999"/>
      </a:accent2>
      <a:accent3>
        <a:srgbClr val="E2AAB8"/>
      </a:accent3>
      <a:accent4>
        <a:srgbClr val="000000"/>
      </a:accent4>
      <a:accent5>
        <a:srgbClr val="CAADB8"/>
      </a:accent5>
      <a:accent6>
        <a:srgbClr val="E78A8A"/>
      </a:accent6>
      <a:hlink>
        <a:srgbClr val="009900"/>
      </a:hlink>
      <a:folHlink>
        <a:srgbClr val="FF9933"/>
      </a:folHlink>
    </a:clrScheme>
    <a:fontScheme name="2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031">
  <a:themeElements>
    <a:clrScheme name="031 4">
      <a:dk1>
        <a:srgbClr val="000000"/>
      </a:dk1>
      <a:lt1>
        <a:srgbClr val="FF9966"/>
      </a:lt1>
      <a:dk2>
        <a:srgbClr val="1C1C1C"/>
      </a:dk2>
      <a:lt2>
        <a:srgbClr val="4D4D4D"/>
      </a:lt2>
      <a:accent1>
        <a:srgbClr val="FF0000"/>
      </a:accent1>
      <a:accent2>
        <a:srgbClr val="FF6699"/>
      </a:accent2>
      <a:accent3>
        <a:srgbClr val="FFCAB8"/>
      </a:accent3>
      <a:accent4>
        <a:srgbClr val="000000"/>
      </a:accent4>
      <a:accent5>
        <a:srgbClr val="FFAAAA"/>
      </a:accent5>
      <a:accent6>
        <a:srgbClr val="E75C8A"/>
      </a:accent6>
      <a:hlink>
        <a:srgbClr val="CC00CC"/>
      </a:hlink>
      <a:folHlink>
        <a:srgbClr val="FFCC00"/>
      </a:folHlink>
    </a:clrScheme>
    <a:fontScheme name="03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031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31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31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31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31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31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31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31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31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31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31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31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31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31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31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31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4_colormaster">
  <a:themeElements>
    <a:clrScheme name="1_colormaster 4">
      <a:dk1>
        <a:srgbClr val="000000"/>
      </a:dk1>
      <a:lt1>
        <a:srgbClr val="FF9966"/>
      </a:lt1>
      <a:dk2>
        <a:srgbClr val="1C1C1C"/>
      </a:dk2>
      <a:lt2>
        <a:srgbClr val="4D4D4D"/>
      </a:lt2>
      <a:accent1>
        <a:srgbClr val="FF0000"/>
      </a:accent1>
      <a:accent2>
        <a:srgbClr val="FF6699"/>
      </a:accent2>
      <a:accent3>
        <a:srgbClr val="FFCAB8"/>
      </a:accent3>
      <a:accent4>
        <a:srgbClr val="000000"/>
      </a:accent4>
      <a:accent5>
        <a:srgbClr val="FFAAAA"/>
      </a:accent5>
      <a:accent6>
        <a:srgbClr val="E75C8A"/>
      </a:accent6>
      <a:hlink>
        <a:srgbClr val="CC00CC"/>
      </a:hlink>
      <a:folHlink>
        <a:srgbClr val="FFCC00"/>
      </a:folHlink>
    </a:clrScheme>
    <a:fontScheme name="1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011">
  <a:themeElements>
    <a:clrScheme name="011 4">
      <a:dk1>
        <a:srgbClr val="000000"/>
      </a:dk1>
      <a:lt1>
        <a:srgbClr val="FF9966"/>
      </a:lt1>
      <a:dk2>
        <a:srgbClr val="1C1C1C"/>
      </a:dk2>
      <a:lt2>
        <a:srgbClr val="4D4D4D"/>
      </a:lt2>
      <a:accent1>
        <a:srgbClr val="FF0000"/>
      </a:accent1>
      <a:accent2>
        <a:srgbClr val="FF6699"/>
      </a:accent2>
      <a:accent3>
        <a:srgbClr val="FFCAB8"/>
      </a:accent3>
      <a:accent4>
        <a:srgbClr val="000000"/>
      </a:accent4>
      <a:accent5>
        <a:srgbClr val="FFAAAA"/>
      </a:accent5>
      <a:accent6>
        <a:srgbClr val="E75C8A"/>
      </a:accent6>
      <a:hlink>
        <a:srgbClr val="CC00CC"/>
      </a:hlink>
      <a:folHlink>
        <a:srgbClr val="FFCC00"/>
      </a:folHlink>
    </a:clrScheme>
    <a:fontScheme name="01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011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1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11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5_colormaster">
  <a:themeElements>
    <a:clrScheme name="1_colormaster 4">
      <a:dk1>
        <a:srgbClr val="000000"/>
      </a:dk1>
      <a:lt1>
        <a:srgbClr val="FF9966"/>
      </a:lt1>
      <a:dk2>
        <a:srgbClr val="1C1C1C"/>
      </a:dk2>
      <a:lt2>
        <a:srgbClr val="4D4D4D"/>
      </a:lt2>
      <a:accent1>
        <a:srgbClr val="FF0000"/>
      </a:accent1>
      <a:accent2>
        <a:srgbClr val="FF6699"/>
      </a:accent2>
      <a:accent3>
        <a:srgbClr val="FFCAB8"/>
      </a:accent3>
      <a:accent4>
        <a:srgbClr val="000000"/>
      </a:accent4>
      <a:accent5>
        <a:srgbClr val="FFAAAA"/>
      </a:accent5>
      <a:accent6>
        <a:srgbClr val="E75C8A"/>
      </a:accent6>
      <a:hlink>
        <a:srgbClr val="CC00CC"/>
      </a:hlink>
      <a:folHlink>
        <a:srgbClr val="FFCC00"/>
      </a:folHlink>
    </a:clrScheme>
    <a:fontScheme name="1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Palma</Template>
  <TotalTime>515</TotalTime>
  <Words>6987</Words>
  <Application>Microsoft Office PowerPoint</Application>
  <PresentationFormat>Экран (4:3)</PresentationFormat>
  <Paragraphs>731</Paragraphs>
  <Slides>69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11</vt:i4>
      </vt:variant>
      <vt:variant>
        <vt:lpstr>Заголовки слайдов</vt:lpstr>
      </vt:variant>
      <vt:variant>
        <vt:i4>69</vt:i4>
      </vt:variant>
    </vt:vector>
  </HeadingPairs>
  <TitlesOfParts>
    <vt:vector size="80" baseType="lpstr">
      <vt:lpstr>078</vt:lpstr>
      <vt:lpstr>1_colormaster</vt:lpstr>
      <vt:lpstr>166</vt:lpstr>
      <vt:lpstr>2_colormaster</vt:lpstr>
      <vt:lpstr>3_colormaster</vt:lpstr>
      <vt:lpstr>031</vt:lpstr>
      <vt:lpstr>4_colormaster</vt:lpstr>
      <vt:lpstr>011</vt:lpstr>
      <vt:lpstr>5_colormaster</vt:lpstr>
      <vt:lpstr>010</vt:lpstr>
      <vt:lpstr>6_colormaster</vt:lpstr>
      <vt:lpstr>Работу выполнял: Рогачев Сергей Сергеевич.</vt:lpstr>
      <vt:lpstr>Устаревшие слова русского языка</vt:lpstr>
      <vt:lpstr>  </vt:lpstr>
      <vt:lpstr>Слайд 4</vt:lpstr>
      <vt:lpstr> </vt:lpstr>
      <vt:lpstr>Слайд 6</vt:lpstr>
      <vt:lpstr> </vt:lpstr>
      <vt:lpstr>Слайд 8</vt:lpstr>
      <vt:lpstr> </vt:lpstr>
      <vt:lpstr>Слайд 10</vt:lpstr>
      <vt:lpstr> </vt:lpstr>
      <vt:lpstr> </vt:lpstr>
      <vt:lpstr>Слайд 13</vt:lpstr>
      <vt:lpstr> </vt:lpstr>
      <vt:lpstr>А теперь я хочу представить вам  Устаревшие слова русского языка .</vt:lpstr>
      <vt:lpstr> </vt:lpstr>
      <vt:lpstr>Слайд 17</vt:lpstr>
      <vt:lpstr> </vt:lpstr>
      <vt:lpstr> </vt:lpstr>
      <vt:lpstr> </vt:lpstr>
      <vt:lpstr> </vt:lpstr>
      <vt:lpstr> </vt:lpstr>
      <vt:lpstr> </vt:lpstr>
      <vt:lpstr>Слайд 24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Слайд 46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     </vt:lpstr>
      <vt:lpstr> </vt:lpstr>
      <vt:lpstr> </vt:lpstr>
      <vt:lpstr>     </vt:lpstr>
      <vt:lpstr>   </vt:lpstr>
      <vt:lpstr>Источники информации:   Книга: И.И.Лажечников.   http://pribautka.ru/library/oldwords/a.html</vt:lpstr>
      <vt:lpstr>Спасибо за внимание.</vt:lpstr>
    </vt:vector>
  </TitlesOfParts>
  <Company>Dom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Устаревшие слова Русского языка </dc:title>
  <dc:creator>Asus</dc:creator>
  <cp:lastModifiedBy>Я</cp:lastModifiedBy>
  <cp:revision>57</cp:revision>
  <dcterms:created xsi:type="dcterms:W3CDTF">2009-12-01T12:25:33Z</dcterms:created>
  <dcterms:modified xsi:type="dcterms:W3CDTF">2010-01-30T19:13:07Z</dcterms:modified>
</cp:coreProperties>
</file>